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25"/>
  </p:notesMasterIdLst>
  <p:sldIdLst>
    <p:sldId id="256" r:id="rId5"/>
    <p:sldId id="262" r:id="rId6"/>
    <p:sldId id="263" r:id="rId7"/>
    <p:sldId id="261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6E5DFA-6277-4719-A51E-01E273D2CABC}" v="61" dt="2025-02-12T13:34:46.014"/>
    <p1510:client id="{DE962CF9-7007-7133-6E4B-AFF0CF3EC693}" v="5" dt="2025-02-13T09:07:39.9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275" autoAdjust="0"/>
  </p:normalViewPr>
  <p:slideViewPr>
    <p:cSldViewPr snapToGrid="0">
      <p:cViewPr>
        <p:scale>
          <a:sx n="66" d="100"/>
          <a:sy n="66" d="100"/>
        </p:scale>
        <p:origin x="240" y="86"/>
      </p:cViewPr>
      <p:guideLst>
        <p:guide orient="horz" pos="66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0" d="100"/>
          <a:sy n="60" d="100"/>
        </p:scale>
        <p:origin x="1997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AF81F-4D72-4DC5-99CE-B2B356D55746}" type="datetimeFigureOut">
              <a:rPr lang="nl-NL" smtClean="0"/>
              <a:t>3-4-2025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F7A17-629C-4C93-AB1A-B91E6C435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903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direct op de knop </a:t>
            </a:r>
            <a:r>
              <a:rPr lang="en-US" dirty="0" err="1"/>
              <a:t>klikken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F7A17-629C-4C93-AB1A-B91E6C435B3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6869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" descr="PPT_achtergrond.jpg">
            <a:extLst>
              <a:ext uri="{FF2B5EF4-FFF2-40B4-BE49-F238E27FC236}">
                <a16:creationId xmlns:a16="http://schemas.microsoft.com/office/drawing/2014/main" id="{E7C68E56-26C2-DA6E-081B-AB40678A62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/>
          <a:stretch>
            <a:fillRect/>
          </a:stretch>
        </p:blipFill>
        <p:spPr bwMode="auto">
          <a:xfrm>
            <a:off x="-25400" y="0"/>
            <a:ext cx="11868151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A1B2C218-224F-4C54-5247-EF20E02A9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9442E512-6299-D673-6E9D-67D480F14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9585"/>
            <a:ext cx="10515600" cy="2675486"/>
          </a:xfrm>
        </p:spPr>
        <p:txBody>
          <a:bodyPr anchor="b"/>
          <a:lstStyle>
            <a:lvl1pPr algn="ctr">
              <a:defRPr sz="6000" b="1">
                <a:solidFill>
                  <a:schemeClr val="accent5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65E2968-50C2-2AE4-A651-2F4146A05B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591" y="136525"/>
            <a:ext cx="1175695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874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onder afbeelding met tek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EB9D1EA-3573-7B80-6EBA-580F43921C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591" y="136525"/>
            <a:ext cx="1175695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BA3C0C9-ABBC-96CC-8E95-CBE0F4F0E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1045540"/>
            <a:ext cx="4834270" cy="828963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15">
            <a:extLst>
              <a:ext uri="{FF2B5EF4-FFF2-40B4-BE49-F238E27FC236}">
                <a16:creationId xmlns:a16="http://schemas.microsoft.com/office/drawing/2014/main" id="{3770EA41-D3CC-8D58-3A99-E78B24AA87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3593694"/>
            <a:ext cx="5897286" cy="361618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17">
            <a:extLst>
              <a:ext uri="{FF2B5EF4-FFF2-40B4-BE49-F238E27FC236}">
                <a16:creationId xmlns:a16="http://schemas.microsoft.com/office/drawing/2014/main" id="{2E6DE589-F3FC-47A8-BDA7-5F9B190DA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510" y="2031373"/>
            <a:ext cx="4834271" cy="13287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8" name="Tijdelijke aanduiding voor tekst 17">
            <a:extLst>
              <a:ext uri="{FF2B5EF4-FFF2-40B4-BE49-F238E27FC236}">
                <a16:creationId xmlns:a16="http://schemas.microsoft.com/office/drawing/2014/main" id="{C1E87D69-663E-B724-3A91-201E1F452B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4188896"/>
            <a:ext cx="4833781" cy="13287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marL="285750" indent="-285750">
              <a:buBlip>
                <a:blip r:embed="rId3"/>
              </a:buBlip>
            </a:pP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Faces</a:t>
            </a: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reium</a:t>
            </a: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idunt</a:t>
            </a: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</a:t>
            </a:r>
            <a:endParaRPr lang="nl-NL" altLang="nl-NL" sz="1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Blip>
                <a:blip r:embed="rId3"/>
              </a:buBlip>
            </a:pP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Blip>
                <a:blip r:embed="rId3"/>
              </a:buBlip>
            </a:pPr>
            <a:endParaRPr lang="nl-NL" altLang="nl-NL" sz="1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26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venhoek klein met tek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EB9D1EA-3573-7B80-6EBA-580F43921C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591" y="136525"/>
            <a:ext cx="1175695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BA3C0C9-ABBC-96CC-8E95-CBE0F4F0E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1045540"/>
            <a:ext cx="4834270" cy="828963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15">
            <a:extLst>
              <a:ext uri="{FF2B5EF4-FFF2-40B4-BE49-F238E27FC236}">
                <a16:creationId xmlns:a16="http://schemas.microsoft.com/office/drawing/2014/main" id="{3770EA41-D3CC-8D58-3A99-E78B24AA87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3593694"/>
            <a:ext cx="5897286" cy="361618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17">
            <a:extLst>
              <a:ext uri="{FF2B5EF4-FFF2-40B4-BE49-F238E27FC236}">
                <a16:creationId xmlns:a16="http://schemas.microsoft.com/office/drawing/2014/main" id="{2E6DE589-F3FC-47A8-BDA7-5F9B190DA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510" y="2031373"/>
            <a:ext cx="4834271" cy="13287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8" name="Tijdelijke aanduiding voor tekst 17">
            <a:extLst>
              <a:ext uri="{FF2B5EF4-FFF2-40B4-BE49-F238E27FC236}">
                <a16:creationId xmlns:a16="http://schemas.microsoft.com/office/drawing/2014/main" id="{C1E87D69-663E-B724-3A91-201E1F452B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4188896"/>
            <a:ext cx="4833781" cy="13287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marL="285750" indent="-285750">
              <a:buBlip>
                <a:blip r:embed="rId3"/>
              </a:buBlip>
            </a:pP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Faces</a:t>
            </a: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reium</a:t>
            </a: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idunt</a:t>
            </a: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</a:t>
            </a:r>
            <a:endParaRPr lang="nl-NL" altLang="nl-NL" sz="1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Blip>
                <a:blip r:embed="rId3"/>
              </a:buBlip>
            </a:pP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Blip>
                <a:blip r:embed="rId3"/>
              </a:buBlip>
            </a:pPr>
            <a:endParaRPr lang="nl-NL" altLang="nl-NL" sz="1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0F0DEE-8148-F726-C74A-4D07D359CA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97644" y="1168176"/>
            <a:ext cx="4766118" cy="4790220"/>
          </a:xfrm>
          <a:prstGeom prst="rect">
            <a:avLst/>
          </a:prstGeom>
        </p:spPr>
      </p:pic>
      <p:sp>
        <p:nvSpPr>
          <p:cNvPr id="9" name="Tijdelijke aanduiding voor tekst 1">
            <a:extLst>
              <a:ext uri="{FF2B5EF4-FFF2-40B4-BE49-F238E27FC236}">
                <a16:creationId xmlns:a16="http://schemas.microsoft.com/office/drawing/2014/main" id="{03191EAF-F0AB-ED71-BC7C-AF5FAC26D1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2564" y="308721"/>
            <a:ext cx="9292536" cy="300884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altLang="nl-NL" dirty="0" err="1"/>
              <a:t>Boventekst</a:t>
            </a:r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397835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venhoek klein met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EB9D1EA-3573-7B80-6EBA-580F43921C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591" y="136525"/>
            <a:ext cx="1175695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BA3C0C9-ABBC-96CC-8E95-CBE0F4F0E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1045540"/>
            <a:ext cx="4834270" cy="828963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15">
            <a:extLst>
              <a:ext uri="{FF2B5EF4-FFF2-40B4-BE49-F238E27FC236}">
                <a16:creationId xmlns:a16="http://schemas.microsoft.com/office/drawing/2014/main" id="{3770EA41-D3CC-8D58-3A99-E78B24AA87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3593694"/>
            <a:ext cx="5897286" cy="361618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17">
            <a:extLst>
              <a:ext uri="{FF2B5EF4-FFF2-40B4-BE49-F238E27FC236}">
                <a16:creationId xmlns:a16="http://schemas.microsoft.com/office/drawing/2014/main" id="{2E6DE589-F3FC-47A8-BDA7-5F9B190DA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510" y="2031373"/>
            <a:ext cx="4834271" cy="13287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8" name="Tijdelijke aanduiding voor tekst 17">
            <a:extLst>
              <a:ext uri="{FF2B5EF4-FFF2-40B4-BE49-F238E27FC236}">
                <a16:creationId xmlns:a16="http://schemas.microsoft.com/office/drawing/2014/main" id="{C1E87D69-663E-B724-3A91-201E1F452B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4188896"/>
            <a:ext cx="4833781" cy="13287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marL="285750" indent="-285750">
              <a:buBlip>
                <a:blip r:embed="rId3"/>
              </a:buBlip>
            </a:pP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Faces</a:t>
            </a: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reium</a:t>
            </a: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idunt</a:t>
            </a: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</a:t>
            </a:r>
            <a:endParaRPr lang="nl-NL" altLang="nl-NL" sz="1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Blip>
                <a:blip r:embed="rId3"/>
              </a:buBlip>
            </a:pP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Blip>
                <a:blip r:embed="rId3"/>
              </a:buBlip>
            </a:pPr>
            <a:endParaRPr lang="nl-NL" altLang="nl-NL" sz="1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9307B48-E570-3982-2E30-00FE840D8A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97644" y="1168176"/>
            <a:ext cx="4766119" cy="4790220"/>
          </a:xfrm>
          <a:prstGeom prst="rect">
            <a:avLst/>
          </a:prstGeom>
        </p:spPr>
      </p:pic>
      <p:sp>
        <p:nvSpPr>
          <p:cNvPr id="9" name="Tijdelijke aanduiding voor tekst 1">
            <a:extLst>
              <a:ext uri="{FF2B5EF4-FFF2-40B4-BE49-F238E27FC236}">
                <a16:creationId xmlns:a16="http://schemas.microsoft.com/office/drawing/2014/main" id="{17B4A88C-5113-2F34-4B24-E2A34B5AE9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2564" y="308721"/>
            <a:ext cx="9292536" cy="300884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altLang="nl-NL" dirty="0" err="1"/>
              <a:t>Boventekst</a:t>
            </a:r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54672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82077409-D799-79E6-5584-C40A9D39E8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591" y="136525"/>
            <a:ext cx="1175695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664DF43-A821-96BD-1760-0EC6F131E8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2564" y="308721"/>
            <a:ext cx="9292536" cy="300884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altLang="nl-NL" dirty="0" err="1"/>
              <a:t>Boventekst</a:t>
            </a:r>
            <a:endParaRPr lang="nl-NL" alt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1816AAB-C19A-3EE7-1E82-BF1B303D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728" y="609605"/>
            <a:ext cx="7291425" cy="828963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E090AA0E-B30A-B422-C904-64F2E21D3C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0728" y="3157759"/>
            <a:ext cx="6421548" cy="361618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AC43C5BB-458B-E98B-D1DE-1ECEBCA792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238" y="1595438"/>
            <a:ext cx="7291425" cy="13287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19" name="Tijdelijke aanduiding voor tekst 17">
            <a:extLst>
              <a:ext uri="{FF2B5EF4-FFF2-40B4-BE49-F238E27FC236}">
                <a16:creationId xmlns:a16="http://schemas.microsoft.com/office/drawing/2014/main" id="{F7A0D533-57F1-5B2A-A49B-F34361EB59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0238" y="3752961"/>
            <a:ext cx="7291425" cy="13287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marL="285750" indent="-285750">
              <a:buBlip>
                <a:blip r:embed="rId3"/>
              </a:buBlip>
            </a:pP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Faces</a:t>
            </a: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reium</a:t>
            </a: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idunt</a:t>
            </a: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</a:t>
            </a:r>
            <a:endParaRPr lang="nl-NL" altLang="nl-NL" sz="1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Blip>
                <a:blip r:embed="rId3"/>
              </a:buBlip>
            </a:pP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Blip>
                <a:blip r:embed="rId3"/>
              </a:buBlip>
            </a:pPr>
            <a:endParaRPr lang="nl-NL" altLang="nl-NL" sz="1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564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82077409-D799-79E6-5584-C40A9D39E8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591" y="136525"/>
            <a:ext cx="1175695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664DF43-A821-96BD-1760-0EC6F131E8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2564" y="308721"/>
            <a:ext cx="9292536" cy="300884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altLang="nl-NL" dirty="0" err="1"/>
              <a:t>Boventekst</a:t>
            </a:r>
            <a:endParaRPr lang="nl-NL" alt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1816AAB-C19A-3EE7-1E82-BF1B303D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728" y="609605"/>
            <a:ext cx="7291425" cy="828963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AC43C5BB-458B-E98B-D1DE-1ECEBCA792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238" y="1595438"/>
            <a:ext cx="9887353" cy="41355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1416917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8D97F6-1936-50F3-A163-14202634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CDD56F-B7CE-D39E-24F6-10185F082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E7A3476-C63D-A95B-91F9-074941FC94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591" y="136525"/>
            <a:ext cx="1175695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FC02349B-12E7-255F-9064-81F8465E57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2564" y="308721"/>
            <a:ext cx="9292536" cy="300884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altLang="nl-NL" dirty="0" err="1"/>
              <a:t>Boventekst</a:t>
            </a:r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1963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04E1BB7C-C0B7-8BDC-764B-8A5858E436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591" y="136525"/>
            <a:ext cx="1175695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jdelijke aanduiding voor tekst 1">
            <a:extLst>
              <a:ext uri="{FF2B5EF4-FFF2-40B4-BE49-F238E27FC236}">
                <a16:creationId xmlns:a16="http://schemas.microsoft.com/office/drawing/2014/main" id="{422D6B74-D256-1CEC-F5EF-66A5F550B4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2564" y="308721"/>
            <a:ext cx="9292536" cy="300884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altLang="nl-NL" dirty="0" err="1"/>
              <a:t>Boventekst</a:t>
            </a:r>
            <a:endParaRPr lang="nl-NL" altLang="nl-NL" dirty="0"/>
          </a:p>
        </p:txBody>
      </p:sp>
      <p:sp>
        <p:nvSpPr>
          <p:cNvPr id="10" name="Tijdelijke aanduiding voor tekst 17">
            <a:extLst>
              <a:ext uri="{FF2B5EF4-FFF2-40B4-BE49-F238E27FC236}">
                <a16:creationId xmlns:a16="http://schemas.microsoft.com/office/drawing/2014/main" id="{E8FADDC6-2053-F6CA-374A-AD9DF3A569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25624"/>
            <a:ext cx="5181600" cy="43513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11" name="Tijdelijke aanduiding voor tekst 17">
            <a:extLst>
              <a:ext uri="{FF2B5EF4-FFF2-40B4-BE49-F238E27FC236}">
                <a16:creationId xmlns:a16="http://schemas.microsoft.com/office/drawing/2014/main" id="{8F51FFAA-906D-1423-25A8-49B78EDB8C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2199" y="1825623"/>
            <a:ext cx="5181600" cy="43513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CA90BE46-4FC3-D633-AA82-D4801FBE4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09605"/>
            <a:ext cx="7291425" cy="828963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359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1FC4CCCF-3734-82CA-259B-9A75791E79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591" y="136525"/>
            <a:ext cx="1175695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tekst 1">
            <a:extLst>
              <a:ext uri="{FF2B5EF4-FFF2-40B4-BE49-F238E27FC236}">
                <a16:creationId xmlns:a16="http://schemas.microsoft.com/office/drawing/2014/main" id="{C0E1B319-5C1B-523B-30BC-44A5B9C42C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2564" y="308721"/>
            <a:ext cx="9292536" cy="300884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altLang="nl-NL" dirty="0" err="1"/>
              <a:t>Boventekst</a:t>
            </a:r>
            <a:endParaRPr lang="nl-NL" alt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0DBA452-2139-3ACF-31BE-CEA568FA8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728" y="609605"/>
            <a:ext cx="7291425" cy="828963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2826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EB9D1EA-3573-7B80-6EBA-580F43921C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591" y="136525"/>
            <a:ext cx="1175695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tekst 1">
            <a:extLst>
              <a:ext uri="{FF2B5EF4-FFF2-40B4-BE49-F238E27FC236}">
                <a16:creationId xmlns:a16="http://schemas.microsoft.com/office/drawing/2014/main" id="{ED916D68-C82B-CBFE-A565-CEAF8D8B74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2564" y="308721"/>
            <a:ext cx="9292536" cy="300884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altLang="nl-NL" dirty="0" err="1"/>
              <a:t>Boventekst</a:t>
            </a:r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815126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venhoek groot met tek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EB9D1EA-3573-7B80-6EBA-580F43921C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591" y="136525"/>
            <a:ext cx="1175695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941CE0E-3340-9451-2CB8-C327D1E179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5588000" cy="68580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BA3C0C9-ABBC-96CC-8E95-CBE0F4F0E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1045540"/>
            <a:ext cx="4834270" cy="828963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15">
            <a:extLst>
              <a:ext uri="{FF2B5EF4-FFF2-40B4-BE49-F238E27FC236}">
                <a16:creationId xmlns:a16="http://schemas.microsoft.com/office/drawing/2014/main" id="{3770EA41-D3CC-8D58-3A99-E78B24AA87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3593694"/>
            <a:ext cx="5897286" cy="361618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17">
            <a:extLst>
              <a:ext uri="{FF2B5EF4-FFF2-40B4-BE49-F238E27FC236}">
                <a16:creationId xmlns:a16="http://schemas.microsoft.com/office/drawing/2014/main" id="{2E6DE589-F3FC-47A8-BDA7-5F9B190DA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510" y="2031373"/>
            <a:ext cx="4834271" cy="13287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l-NL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Dit is een basispagina voor gebruik van beeld in combinatie met tekst.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Qua beeld kun je kiezen uit het aanbod van activiteiten van de Zonnebloem.</a:t>
            </a:r>
            <a:endParaRPr lang="nl-NL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jdelijke aanduiding voor tekst 17">
            <a:extLst>
              <a:ext uri="{FF2B5EF4-FFF2-40B4-BE49-F238E27FC236}">
                <a16:creationId xmlns:a16="http://schemas.microsoft.com/office/drawing/2014/main" id="{C1E87D69-663E-B724-3A91-201E1F452B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4188895"/>
            <a:ext cx="4833781" cy="253257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Er zijn twee afbeeldingen van verschillende activiteiten beschikbaar in de beeldbank:</a:t>
            </a:r>
          </a:p>
          <a:p>
            <a:pPr marL="285750" indent="-285750">
              <a:buBlip>
                <a:blip r:embed="rId4"/>
              </a:buBlip>
            </a:pPr>
            <a:r>
              <a:rPr lang="nl-NL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Voorbeeld 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Voorbeeld</a:t>
            </a:r>
          </a:p>
          <a:p>
            <a:pPr marL="285750" indent="-285750">
              <a:buBlip>
                <a:blip r:embed="rId4"/>
              </a:buBlip>
            </a:pPr>
            <a:endParaRPr lang="nl-NL" altLang="nl-NL" sz="1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endParaRPr lang="nl-NL" altLang="nl-NL" sz="1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55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venhoek groot met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EB9D1EA-3573-7B80-6EBA-580F43921C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591" y="136525"/>
            <a:ext cx="1175695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BA3C0C9-ABBC-96CC-8E95-CBE0F4F0E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1045540"/>
            <a:ext cx="4834270" cy="828963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15">
            <a:extLst>
              <a:ext uri="{FF2B5EF4-FFF2-40B4-BE49-F238E27FC236}">
                <a16:creationId xmlns:a16="http://schemas.microsoft.com/office/drawing/2014/main" id="{3770EA41-D3CC-8D58-3A99-E78B24AA87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3593694"/>
            <a:ext cx="5897286" cy="361618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17">
            <a:extLst>
              <a:ext uri="{FF2B5EF4-FFF2-40B4-BE49-F238E27FC236}">
                <a16:creationId xmlns:a16="http://schemas.microsoft.com/office/drawing/2014/main" id="{2E6DE589-F3FC-47A8-BDA7-5F9B190DA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510" y="2031373"/>
            <a:ext cx="4834271" cy="13287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8" name="Tijdelijke aanduiding voor tekst 17">
            <a:extLst>
              <a:ext uri="{FF2B5EF4-FFF2-40B4-BE49-F238E27FC236}">
                <a16:creationId xmlns:a16="http://schemas.microsoft.com/office/drawing/2014/main" id="{C1E87D69-663E-B724-3A91-201E1F452B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4188896"/>
            <a:ext cx="4833781" cy="13287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marL="285750" indent="-285750">
              <a:buBlip>
                <a:blip r:embed="rId3"/>
              </a:buBlip>
            </a:pP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Faces</a:t>
            </a: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reium</a:t>
            </a: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idunt</a:t>
            </a: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</a:t>
            </a:r>
            <a:endParaRPr lang="nl-NL" altLang="nl-NL" sz="1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Blip>
                <a:blip r:embed="rId3"/>
              </a:buBlip>
            </a:pPr>
            <a:r>
              <a:rPr lang="nl-NL" alt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Blip>
                <a:blip r:embed="rId3"/>
              </a:buBlip>
            </a:pPr>
            <a:endParaRPr lang="nl-NL" altLang="nl-NL" sz="1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 descr="Afbeelding met persoon, venster, zitten, binnen&#10;&#10;Automatisch gegenereerde beschrijving">
            <a:extLst>
              <a:ext uri="{FF2B5EF4-FFF2-40B4-BE49-F238E27FC236}">
                <a16:creationId xmlns:a16="http://schemas.microsoft.com/office/drawing/2014/main" id="{4870E362-8711-234B-5339-010729A92B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58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4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CA0BBC0-0F9A-1EF5-D930-51A360EA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C246CD-6BDB-EF02-D607-FF9FDA4F8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3901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52" r:id="rId5"/>
    <p:sldLayoutId id="2147483654" r:id="rId6"/>
    <p:sldLayoutId id="2147483655" r:id="rId7"/>
    <p:sldLayoutId id="2147483658" r:id="rId8"/>
    <p:sldLayoutId id="2147483660" r:id="rId9"/>
    <p:sldLayoutId id="2147483663" r:id="rId10"/>
    <p:sldLayoutId id="2147483659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manage/videos/1018302449/046921556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B9EEC5DC-C2FC-3739-F92A-334AF5C53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50848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Welkom!</a:t>
            </a:r>
            <a:endParaRPr lang="nl-NL" sz="3600" b="1" dirty="0">
              <a:solidFill>
                <a:schemeClr val="bg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7B813EC-305D-BCD8-CFD7-D6ED7D16F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3595"/>
            <a:ext cx="10515600" cy="2675486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Introductiedag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Algemeen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Vrijwilligers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963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53085-C30A-DBD2-FCD1-4CBEBA732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7A530E-749C-3C4F-3088-48A3AA85F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Algemeen</a:t>
            </a:r>
            <a:r>
              <a:rPr lang="en-US" dirty="0"/>
              <a:t> </a:t>
            </a:r>
            <a:r>
              <a:rPr lang="en-US" dirty="0" err="1"/>
              <a:t>vrijwilliger</a:t>
            </a:r>
            <a:r>
              <a:rPr lang="en-US" dirty="0"/>
              <a:t> in…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7E3C41-3CEA-9AE4-D546-5A787B3F02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903787"/>
            <a:ext cx="5897286" cy="361618"/>
          </a:xfrm>
        </p:spPr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omloop</a:t>
            </a: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1C6B7C9-70BD-19E3-F166-2BF678C6A5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C7646E0-E26B-7218-7D65-95BA5CD591EF}"/>
              </a:ext>
            </a:extLst>
          </p:cNvPr>
          <p:cNvSpPr txBox="1"/>
          <p:nvPr/>
        </p:nvSpPr>
        <p:spPr>
          <a:xfrm>
            <a:off x="6096000" y="2220977"/>
            <a:ext cx="4883663" cy="19159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nl-NL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2000" dirty="0" err="1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Onbijtdienst</a:t>
            </a: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met 3 vrijwilligers</a:t>
            </a:r>
          </a:p>
          <a:p>
            <a:br>
              <a:rPr lang="nl-NL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 descr="Afbeelding met tafelgerei, vaas, meubels, tafelkleed&#10;&#10;Automatisch gegenereerde beschrijving">
            <a:extLst>
              <a:ext uri="{FF2B5EF4-FFF2-40B4-BE49-F238E27FC236}">
                <a16:creationId xmlns:a16="http://schemas.microsoft.com/office/drawing/2014/main" id="{E97238AB-DF18-2175-8EE5-FC82D5238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06" y="1052513"/>
            <a:ext cx="5043420" cy="49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31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5A6D5-ECF2-6389-B36B-CDBDFD96C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90A48-A711-2B4E-F6A3-F23C9606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Algemeen</a:t>
            </a:r>
            <a:r>
              <a:rPr lang="en-US" dirty="0"/>
              <a:t> </a:t>
            </a:r>
            <a:r>
              <a:rPr lang="en-US" dirty="0" err="1"/>
              <a:t>vrijwilliger</a:t>
            </a:r>
            <a:r>
              <a:rPr lang="en-US" dirty="0"/>
              <a:t> in…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CB75350-10C6-32D1-62DF-BC7A24A6D8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903787"/>
            <a:ext cx="5897286" cy="361618"/>
          </a:xfrm>
        </p:spPr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afwas</a:t>
            </a: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708E2A2-3F08-A5C0-7A81-91C6E1E17B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E2F2F90-F1D1-9538-3711-CBC6956FBF2D}"/>
              </a:ext>
            </a:extLst>
          </p:cNvPr>
          <p:cNvSpPr txBox="1"/>
          <p:nvPr/>
        </p:nvSpPr>
        <p:spPr>
          <a:xfrm>
            <a:off x="6096000" y="2220977"/>
            <a:ext cx="4883663" cy="19159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nl-NL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een team van 4 vrijwilligers</a:t>
            </a:r>
          </a:p>
          <a:p>
            <a:br>
              <a:rPr lang="nl-NL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 descr="Afbeelding met persoon, kleding, overdekt, person&#10;&#10;Automatisch gegenereerde beschrijving">
            <a:extLst>
              <a:ext uri="{FF2B5EF4-FFF2-40B4-BE49-F238E27FC236}">
                <a16:creationId xmlns:a16="http://schemas.microsoft.com/office/drawing/2014/main" id="{10CB302E-FEF6-9A64-188A-3CDB54EA0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00" y="1163733"/>
            <a:ext cx="4923395" cy="480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03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11D95-487D-D37B-911B-419493966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4B7474-BF7D-5042-E2B8-4682086EB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Algemeen</a:t>
            </a:r>
            <a:r>
              <a:rPr lang="en-US" dirty="0"/>
              <a:t> </a:t>
            </a:r>
            <a:r>
              <a:rPr lang="en-US" dirty="0" err="1"/>
              <a:t>vrijwilliger</a:t>
            </a:r>
            <a:r>
              <a:rPr lang="en-US" dirty="0"/>
              <a:t> in…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00E3C-6742-3542-9A04-13D3317AFA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903787"/>
            <a:ext cx="5897286" cy="361618"/>
          </a:xfrm>
        </p:spPr>
        <p:txBody>
          <a:bodyPr/>
          <a:lstStyle/>
          <a:p>
            <a:r>
              <a:rPr lang="en-US" dirty="0" err="1"/>
              <a:t>Receptie</a:t>
            </a: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6150F59-C42D-B525-F079-06A6376B5D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E0E1979-9943-D465-D3FB-7EB80C8C8A6B}"/>
              </a:ext>
            </a:extLst>
          </p:cNvPr>
          <p:cNvSpPr txBox="1"/>
          <p:nvPr/>
        </p:nvSpPr>
        <p:spPr>
          <a:xfrm>
            <a:off x="6096000" y="2220977"/>
            <a:ext cx="4883663" cy="2839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nl-NL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een team van 5 vrijwilligers</a:t>
            </a: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Receptiedienst én schoonmaakwerkzaamheden</a:t>
            </a: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Nachtdienst</a:t>
            </a:r>
          </a:p>
          <a:p>
            <a:br>
              <a:rPr lang="nl-NL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 descr="Afbeelding met meubels, overdekt, muur, plafond&#10;&#10;Automatisch gegenereerde beschrijving">
            <a:extLst>
              <a:ext uri="{FF2B5EF4-FFF2-40B4-BE49-F238E27FC236}">
                <a16:creationId xmlns:a16="http://schemas.microsoft.com/office/drawing/2014/main" id="{B6973D2A-0845-3FE1-E5D7-B5533F9FF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55" y="1140584"/>
            <a:ext cx="4958947" cy="48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60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08583-6227-04CA-85EA-57EE11786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32E4B2-5C15-E284-29D7-B508AEE9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Algemeen</a:t>
            </a:r>
            <a:r>
              <a:rPr lang="en-US" dirty="0"/>
              <a:t> </a:t>
            </a:r>
            <a:r>
              <a:rPr lang="en-US" dirty="0" err="1"/>
              <a:t>vrijwilliger</a:t>
            </a:r>
            <a:r>
              <a:rPr lang="en-US" dirty="0"/>
              <a:t> in…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A92C81-A57B-06CE-7695-AFEA17A468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903787"/>
            <a:ext cx="5897286" cy="361618"/>
          </a:xfrm>
        </p:spPr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boordwacht</a:t>
            </a: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5FD2E14-5BCD-BE48-649B-C4DA68D927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DA85730-99AB-A941-BE08-7A55120946A4}"/>
              </a:ext>
            </a:extLst>
          </p:cNvPr>
          <p:cNvSpPr txBox="1"/>
          <p:nvPr/>
        </p:nvSpPr>
        <p:spPr>
          <a:xfrm>
            <a:off x="6096000" y="2220977"/>
            <a:ext cx="4883663" cy="2839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nl-NL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een team van 5 vrijwilligers</a:t>
            </a: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Boordwachtdienst én schoonmaakwerkzaamheden</a:t>
            </a: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Nachtdienst</a:t>
            </a:r>
          </a:p>
          <a:p>
            <a:br>
              <a:rPr lang="nl-NL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 descr="Afbeelding met overdekt, interieurontwerp, trappen, deur&#10;&#10;Automatisch gegenereerde beschrijving">
            <a:extLst>
              <a:ext uri="{FF2B5EF4-FFF2-40B4-BE49-F238E27FC236}">
                <a16:creationId xmlns:a16="http://schemas.microsoft.com/office/drawing/2014/main" id="{9ACB089E-0F55-628F-9B12-73E843C49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16" y="1145776"/>
            <a:ext cx="4918081" cy="480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43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1417B-0618-B96E-4ABA-6048B408B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CF50A-5DE3-A817-406F-1D132C020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Algemeen</a:t>
            </a:r>
            <a:r>
              <a:rPr lang="en-US" dirty="0"/>
              <a:t> </a:t>
            </a:r>
            <a:r>
              <a:rPr lang="en-US" dirty="0" err="1"/>
              <a:t>vrijwilliger</a:t>
            </a:r>
            <a:r>
              <a:rPr lang="en-US" dirty="0"/>
              <a:t> in…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F3D948E-B965-5121-FB2C-7818C6E076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903787"/>
            <a:ext cx="5897286" cy="361618"/>
          </a:xfrm>
        </p:spPr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koffiecorner</a:t>
            </a: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03CB67E-693C-7BC4-279E-1B6C59009F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D7A0664-B658-B7E5-D3AB-D8E6F16644A0}"/>
              </a:ext>
            </a:extLst>
          </p:cNvPr>
          <p:cNvSpPr txBox="1"/>
          <p:nvPr/>
        </p:nvSpPr>
        <p:spPr>
          <a:xfrm>
            <a:off x="6096000" y="2220977"/>
            <a:ext cx="4883663" cy="22236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nl-NL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Zelfstandig</a:t>
            </a: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Dagelijks 3 koffierondes</a:t>
            </a:r>
          </a:p>
          <a:p>
            <a:br>
              <a:rPr lang="nl-NL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 descr="Afbeelding met meubels, Keuken- en eettafel, cafetaria, raam&#10;&#10;Automatisch gegenereerde beschrijving">
            <a:extLst>
              <a:ext uri="{FF2B5EF4-FFF2-40B4-BE49-F238E27FC236}">
                <a16:creationId xmlns:a16="http://schemas.microsoft.com/office/drawing/2014/main" id="{7290A729-3162-9585-12F9-0C3FA85E2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95" y="1172534"/>
            <a:ext cx="4902535" cy="47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47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7C24F-916B-4691-918F-8EADF1C99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46CB9D-C100-1EEE-3E18-27C18569F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Algemeen</a:t>
            </a:r>
            <a:r>
              <a:rPr lang="en-US" dirty="0"/>
              <a:t> </a:t>
            </a:r>
            <a:r>
              <a:rPr lang="en-US" dirty="0" err="1"/>
              <a:t>vrijwilliger</a:t>
            </a:r>
            <a:r>
              <a:rPr lang="en-US" dirty="0"/>
              <a:t> in…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125559E-4D96-A64B-9E38-77CE43C7B0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903787"/>
            <a:ext cx="5897286" cy="361618"/>
          </a:xfrm>
        </p:spPr>
        <p:txBody>
          <a:bodyPr/>
          <a:lstStyle/>
          <a:p>
            <a:r>
              <a:rPr lang="en-US" dirty="0"/>
              <a:t>De bar</a:t>
            </a: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424E9582-15C4-3D42-6AB9-E65E67328E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3B93103-197B-DD49-49AC-597EEB395197}"/>
              </a:ext>
            </a:extLst>
          </p:cNvPr>
          <p:cNvSpPr txBox="1"/>
          <p:nvPr/>
        </p:nvSpPr>
        <p:spPr>
          <a:xfrm>
            <a:off x="6096000" y="2220977"/>
            <a:ext cx="4883663" cy="34547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nl-NL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een team van 3 vrijwilligers</a:t>
            </a: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Kapper</a:t>
            </a: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11.00 tot 12.00 </a:t>
            </a:r>
            <a:b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16.00 tot 18.00 </a:t>
            </a:r>
            <a:b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20.00 tot 00.30</a:t>
            </a:r>
          </a:p>
          <a:p>
            <a:pPr marL="285750" indent="-285750">
              <a:buBlip>
                <a:blip r:embed="rId2"/>
              </a:buBlip>
            </a:pPr>
            <a:endParaRPr lang="nl-NL" sz="2000" dirty="0">
              <a:solidFill>
                <a:schemeClr val="accent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nl-NL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 descr="Afbeelding met fles, meubels, restaurant, bar&#10;&#10;Automatisch gegenereerde beschrijving">
            <a:extLst>
              <a:ext uri="{FF2B5EF4-FFF2-40B4-BE49-F238E27FC236}">
                <a16:creationId xmlns:a16="http://schemas.microsoft.com/office/drawing/2014/main" id="{33C4B521-2725-7D36-4FDD-0DDE0D9CC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81" y="1167908"/>
            <a:ext cx="4883570" cy="476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04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8629F-4036-06B5-ED1D-4D88F90D3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2">
            <a:extLst>
              <a:ext uri="{FF2B5EF4-FFF2-40B4-BE49-F238E27FC236}">
                <a16:creationId xmlns:a16="http://schemas.microsoft.com/office/drawing/2014/main" id="{4E08736F-FE12-85EF-F2E5-59EA01FF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1284" y="891709"/>
            <a:ext cx="7291425" cy="828963"/>
          </a:xfrm>
        </p:spPr>
        <p:txBody>
          <a:bodyPr/>
          <a:lstStyle/>
          <a:p>
            <a:r>
              <a:rPr lang="nl-NL" dirty="0"/>
              <a:t>Staf = het aanspreekpunt</a:t>
            </a:r>
          </a:p>
        </p:txBody>
      </p:sp>
      <p:pic>
        <p:nvPicPr>
          <p:cNvPr id="4" name="Afbeelding 3" descr="Afbeelding met buitenshuis, persoon, kleding, gras&#10;&#10;Automatisch gegenereerde beschrijving">
            <a:extLst>
              <a:ext uri="{FF2B5EF4-FFF2-40B4-BE49-F238E27FC236}">
                <a16:creationId xmlns:a16="http://schemas.microsoft.com/office/drawing/2014/main" id="{C3C25907-2B78-0569-1340-2135EA60C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90032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951D840-7EBB-4060-548C-C7116F79B58D}"/>
              </a:ext>
            </a:extLst>
          </p:cNvPr>
          <p:cNvSpPr txBox="1"/>
          <p:nvPr/>
        </p:nvSpPr>
        <p:spPr>
          <a:xfrm>
            <a:off x="6096000" y="2136525"/>
            <a:ext cx="4883663" cy="2800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Hoofd vakantie &gt; Restaurant en omloop</a:t>
            </a:r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Hoofd facilitair &gt; Boordwacht, receptie, koffie 	             corner en bar</a:t>
            </a:r>
          </a:p>
          <a:p>
            <a:b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Hoofd verpleging &gt; verantwoordelijk voor de 			   zorg en het hoofddek</a:t>
            </a:r>
          </a:p>
          <a:p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Eerstejaarsgesprekken</a:t>
            </a:r>
          </a:p>
          <a:p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067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E9964-C61A-3BFC-0945-505BEB2E7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78A87B75-382C-EE3E-9814-7373CE0B3FB0}"/>
              </a:ext>
            </a:extLst>
          </p:cNvPr>
          <p:cNvCxnSpPr>
            <a:cxnSpLocks/>
          </p:cNvCxnSpPr>
          <p:nvPr/>
        </p:nvCxnSpPr>
        <p:spPr>
          <a:xfrm>
            <a:off x="6332922" y="4187748"/>
            <a:ext cx="6918" cy="52005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F05C31B2-2D75-189F-E973-E1647313E21A}"/>
              </a:ext>
            </a:extLst>
          </p:cNvPr>
          <p:cNvCxnSpPr>
            <a:cxnSpLocks/>
          </p:cNvCxnSpPr>
          <p:nvPr/>
        </p:nvCxnSpPr>
        <p:spPr>
          <a:xfrm>
            <a:off x="6332922" y="3642518"/>
            <a:ext cx="6918" cy="52005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93052A64-0D14-E8A1-82D9-EFCCA8BFB9E6}"/>
              </a:ext>
            </a:extLst>
          </p:cNvPr>
          <p:cNvCxnSpPr>
            <a:cxnSpLocks/>
          </p:cNvCxnSpPr>
          <p:nvPr/>
        </p:nvCxnSpPr>
        <p:spPr>
          <a:xfrm>
            <a:off x="6326004" y="3028708"/>
            <a:ext cx="6918" cy="52005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A698CEA3-BE90-8C8B-65C2-ABB124742E9A}"/>
              </a:ext>
            </a:extLst>
          </p:cNvPr>
          <p:cNvCxnSpPr>
            <a:cxnSpLocks/>
          </p:cNvCxnSpPr>
          <p:nvPr/>
        </p:nvCxnSpPr>
        <p:spPr>
          <a:xfrm>
            <a:off x="6317682" y="2459336"/>
            <a:ext cx="6918" cy="52005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2">
            <a:extLst>
              <a:ext uri="{FF2B5EF4-FFF2-40B4-BE49-F238E27FC236}">
                <a16:creationId xmlns:a16="http://schemas.microsoft.com/office/drawing/2014/main" id="{4931DD83-D812-2159-EB35-5114CF999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1284" y="891709"/>
            <a:ext cx="7291425" cy="828963"/>
          </a:xfrm>
        </p:spPr>
        <p:txBody>
          <a:bodyPr/>
          <a:lstStyle/>
          <a:p>
            <a:r>
              <a:rPr lang="nl-NL" dirty="0"/>
              <a:t>Maandag op MPS de Zonnebloem</a:t>
            </a:r>
          </a:p>
        </p:txBody>
      </p:sp>
      <p:pic>
        <p:nvPicPr>
          <p:cNvPr id="4" name="Afbeelding 3" descr="Afbeelding met buitenshuis, persoon, kleding, gras&#10;&#10;Automatisch gegenereerde beschrijving">
            <a:extLst>
              <a:ext uri="{FF2B5EF4-FFF2-40B4-BE49-F238E27FC236}">
                <a16:creationId xmlns:a16="http://schemas.microsoft.com/office/drawing/2014/main" id="{4271A843-CD33-43C8-35C9-E7B69C01D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90032" cy="6858000"/>
          </a:xfrm>
          <a:prstGeom prst="rect">
            <a:avLst/>
          </a:prstGeom>
        </p:spPr>
      </p:pic>
      <p:sp>
        <p:nvSpPr>
          <p:cNvPr id="6" name="Hart 5">
            <a:extLst>
              <a:ext uri="{FF2B5EF4-FFF2-40B4-BE49-F238E27FC236}">
                <a16:creationId xmlns:a16="http://schemas.microsoft.com/office/drawing/2014/main" id="{1FCFA4B9-93CB-3A6B-5CCC-2CBF0278BFBA}"/>
              </a:ext>
            </a:extLst>
          </p:cNvPr>
          <p:cNvSpPr/>
          <p:nvPr/>
        </p:nvSpPr>
        <p:spPr>
          <a:xfrm>
            <a:off x="6165984" y="2334645"/>
            <a:ext cx="303396" cy="249382"/>
          </a:xfrm>
          <a:prstGeom prst="hear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ADCDA9D4-0962-3ACE-B794-DD5A843BFD7F}"/>
              </a:ext>
            </a:extLst>
          </p:cNvPr>
          <p:cNvCxnSpPr>
            <a:cxnSpLocks/>
          </p:cNvCxnSpPr>
          <p:nvPr/>
        </p:nvCxnSpPr>
        <p:spPr>
          <a:xfrm>
            <a:off x="6340542" y="4772523"/>
            <a:ext cx="6918" cy="52005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8EF4181D-A8B2-29D1-F1BE-8D39C2EB50AF}"/>
              </a:ext>
            </a:extLst>
          </p:cNvPr>
          <p:cNvSpPr txBox="1"/>
          <p:nvPr/>
        </p:nvSpPr>
        <p:spPr>
          <a:xfrm>
            <a:off x="6601970" y="2305447"/>
            <a:ext cx="7901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10.30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59EFA1B-8527-7B0C-CC92-12CBB87F7CA8}"/>
              </a:ext>
            </a:extLst>
          </p:cNvPr>
          <p:cNvSpPr txBox="1"/>
          <p:nvPr/>
        </p:nvSpPr>
        <p:spPr>
          <a:xfrm>
            <a:off x="6598552" y="2874546"/>
            <a:ext cx="7901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11.00</a:t>
            </a:r>
          </a:p>
        </p:txBody>
      </p:sp>
      <p:sp>
        <p:nvSpPr>
          <p:cNvPr id="11" name="Hart 10">
            <a:extLst>
              <a:ext uri="{FF2B5EF4-FFF2-40B4-BE49-F238E27FC236}">
                <a16:creationId xmlns:a16="http://schemas.microsoft.com/office/drawing/2014/main" id="{B49F4F04-C0CE-F959-DB8D-733342331AD9}"/>
              </a:ext>
            </a:extLst>
          </p:cNvPr>
          <p:cNvSpPr/>
          <p:nvPr/>
        </p:nvSpPr>
        <p:spPr>
          <a:xfrm>
            <a:off x="6172902" y="2903743"/>
            <a:ext cx="303396" cy="249382"/>
          </a:xfrm>
          <a:prstGeom prst="hear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F392B06F-458E-5070-FB5A-99984D261BBB}"/>
              </a:ext>
            </a:extLst>
          </p:cNvPr>
          <p:cNvSpPr txBox="1"/>
          <p:nvPr/>
        </p:nvSpPr>
        <p:spPr>
          <a:xfrm>
            <a:off x="6606874" y="3443918"/>
            <a:ext cx="7901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11.45</a:t>
            </a:r>
          </a:p>
        </p:txBody>
      </p:sp>
      <p:sp>
        <p:nvSpPr>
          <p:cNvPr id="20" name="Hart 19">
            <a:extLst>
              <a:ext uri="{FF2B5EF4-FFF2-40B4-BE49-F238E27FC236}">
                <a16:creationId xmlns:a16="http://schemas.microsoft.com/office/drawing/2014/main" id="{AC4A5596-46F5-C0C0-B366-CB25B5C79CF9}"/>
              </a:ext>
            </a:extLst>
          </p:cNvPr>
          <p:cNvSpPr/>
          <p:nvPr/>
        </p:nvSpPr>
        <p:spPr>
          <a:xfrm>
            <a:off x="6181224" y="3473115"/>
            <a:ext cx="303396" cy="249382"/>
          </a:xfrm>
          <a:prstGeom prst="hear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Hart 22">
            <a:extLst>
              <a:ext uri="{FF2B5EF4-FFF2-40B4-BE49-F238E27FC236}">
                <a16:creationId xmlns:a16="http://schemas.microsoft.com/office/drawing/2014/main" id="{818CCF50-C592-4BB2-5895-4BB30BE8CC47}"/>
              </a:ext>
            </a:extLst>
          </p:cNvPr>
          <p:cNvSpPr/>
          <p:nvPr/>
        </p:nvSpPr>
        <p:spPr>
          <a:xfrm>
            <a:off x="6188142" y="4086925"/>
            <a:ext cx="303396" cy="249382"/>
          </a:xfrm>
          <a:prstGeom prst="hear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Hart 24">
            <a:extLst>
              <a:ext uri="{FF2B5EF4-FFF2-40B4-BE49-F238E27FC236}">
                <a16:creationId xmlns:a16="http://schemas.microsoft.com/office/drawing/2014/main" id="{CEF16395-5185-B43F-9165-971967287F96}"/>
              </a:ext>
            </a:extLst>
          </p:cNvPr>
          <p:cNvSpPr/>
          <p:nvPr/>
        </p:nvSpPr>
        <p:spPr>
          <a:xfrm>
            <a:off x="6188142" y="4632155"/>
            <a:ext cx="303396" cy="249382"/>
          </a:xfrm>
          <a:prstGeom prst="hear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3EF2A903-DEF1-B11A-348D-8A04EC28D769}"/>
              </a:ext>
            </a:extLst>
          </p:cNvPr>
          <p:cNvSpPr txBox="1"/>
          <p:nvPr/>
        </p:nvSpPr>
        <p:spPr>
          <a:xfrm>
            <a:off x="6598551" y="4610577"/>
            <a:ext cx="7901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16.45</a:t>
            </a:r>
          </a:p>
        </p:txBody>
      </p:sp>
      <p:sp>
        <p:nvSpPr>
          <p:cNvPr id="28" name="Hart 27">
            <a:extLst>
              <a:ext uri="{FF2B5EF4-FFF2-40B4-BE49-F238E27FC236}">
                <a16:creationId xmlns:a16="http://schemas.microsoft.com/office/drawing/2014/main" id="{FB50A397-DD2E-AB1E-5D88-BAF4FA34B17F}"/>
              </a:ext>
            </a:extLst>
          </p:cNvPr>
          <p:cNvSpPr/>
          <p:nvPr/>
        </p:nvSpPr>
        <p:spPr>
          <a:xfrm>
            <a:off x="6195762" y="5216930"/>
            <a:ext cx="303396" cy="249382"/>
          </a:xfrm>
          <a:prstGeom prst="hear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513F3695-AA7A-687C-C7B7-B375B0D3ACED}"/>
              </a:ext>
            </a:extLst>
          </p:cNvPr>
          <p:cNvSpPr txBox="1"/>
          <p:nvPr/>
        </p:nvSpPr>
        <p:spPr>
          <a:xfrm>
            <a:off x="6606171" y="5195352"/>
            <a:ext cx="7901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18.00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F27A980D-9012-B367-7854-1CF39064B52F}"/>
              </a:ext>
            </a:extLst>
          </p:cNvPr>
          <p:cNvSpPr txBox="1"/>
          <p:nvPr/>
        </p:nvSpPr>
        <p:spPr>
          <a:xfrm>
            <a:off x="7726507" y="2305447"/>
            <a:ext cx="39475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aankomst eerstejaarsvrijwilligers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CF8CB2-3A71-B613-F452-CD5F1547D135}"/>
              </a:ext>
            </a:extLst>
          </p:cNvPr>
          <p:cNvSpPr txBox="1"/>
          <p:nvPr/>
        </p:nvSpPr>
        <p:spPr>
          <a:xfrm>
            <a:off x="7726507" y="2890220"/>
            <a:ext cx="39475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eerstejaarsrondleiding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67F1B9FF-6DA4-6579-18C1-C003B249F9C0}"/>
              </a:ext>
            </a:extLst>
          </p:cNvPr>
          <p:cNvSpPr txBox="1"/>
          <p:nvPr/>
        </p:nvSpPr>
        <p:spPr>
          <a:xfrm>
            <a:off x="7726507" y="3392119"/>
            <a:ext cx="394751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presentatie Hoofd Vakantie in restaurant voor alle vrijwilligers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5BC45423-6517-B21B-FC4E-43E4260B469B}"/>
              </a:ext>
            </a:extLst>
          </p:cNvPr>
          <p:cNvSpPr txBox="1"/>
          <p:nvPr/>
        </p:nvSpPr>
        <p:spPr>
          <a:xfrm>
            <a:off x="7726507" y="4016042"/>
            <a:ext cx="394751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Instructie per functie op verschillende tijdstippen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D898DB5E-A4DA-742E-846E-EEB290918E96}"/>
              </a:ext>
            </a:extLst>
          </p:cNvPr>
          <p:cNvSpPr txBox="1"/>
          <p:nvPr/>
        </p:nvSpPr>
        <p:spPr>
          <a:xfrm>
            <a:off x="7726507" y="4610577"/>
            <a:ext cx="39475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proost in de salon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6DE8DE52-F7C0-52DA-61B1-09BD13956B10}"/>
              </a:ext>
            </a:extLst>
          </p:cNvPr>
          <p:cNvSpPr txBox="1"/>
          <p:nvPr/>
        </p:nvSpPr>
        <p:spPr>
          <a:xfrm>
            <a:off x="7693241" y="5195352"/>
            <a:ext cx="39475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 tafel voor het diner</a:t>
            </a:r>
          </a:p>
        </p:txBody>
      </p:sp>
    </p:spTree>
    <p:extLst>
      <p:ext uri="{BB962C8B-B14F-4D97-AF65-F5344CB8AC3E}">
        <p14:creationId xmlns:p14="http://schemas.microsoft.com/office/powerpoint/2010/main" val="4166393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9FE9B-FFCD-201A-61EE-DBC36DE92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7FF83FF0-5867-911A-1D2B-7C36A00431DD}"/>
              </a:ext>
            </a:extLst>
          </p:cNvPr>
          <p:cNvCxnSpPr>
            <a:cxnSpLocks/>
          </p:cNvCxnSpPr>
          <p:nvPr/>
        </p:nvCxnSpPr>
        <p:spPr>
          <a:xfrm>
            <a:off x="6332922" y="4187748"/>
            <a:ext cx="6918" cy="52005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D6A34CDE-4271-5A80-1EA0-671A57226D6C}"/>
              </a:ext>
            </a:extLst>
          </p:cNvPr>
          <p:cNvCxnSpPr>
            <a:cxnSpLocks/>
          </p:cNvCxnSpPr>
          <p:nvPr/>
        </p:nvCxnSpPr>
        <p:spPr>
          <a:xfrm>
            <a:off x="6332922" y="3642518"/>
            <a:ext cx="6918" cy="52005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1A01840B-3ACD-F70C-B4B8-33972871648B}"/>
              </a:ext>
            </a:extLst>
          </p:cNvPr>
          <p:cNvCxnSpPr>
            <a:cxnSpLocks/>
          </p:cNvCxnSpPr>
          <p:nvPr/>
        </p:nvCxnSpPr>
        <p:spPr>
          <a:xfrm>
            <a:off x="6326004" y="3028708"/>
            <a:ext cx="6918" cy="52005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758DD346-C035-655F-D20D-C41A07FB5FC7}"/>
              </a:ext>
            </a:extLst>
          </p:cNvPr>
          <p:cNvCxnSpPr>
            <a:cxnSpLocks/>
          </p:cNvCxnSpPr>
          <p:nvPr/>
        </p:nvCxnSpPr>
        <p:spPr>
          <a:xfrm>
            <a:off x="6317682" y="2459336"/>
            <a:ext cx="6918" cy="52005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2">
            <a:extLst>
              <a:ext uri="{FF2B5EF4-FFF2-40B4-BE49-F238E27FC236}">
                <a16:creationId xmlns:a16="http://schemas.microsoft.com/office/drawing/2014/main" id="{0CC77B60-E2D6-3DAD-5E18-DFA46181B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1284" y="891709"/>
            <a:ext cx="7291425" cy="828963"/>
          </a:xfrm>
        </p:spPr>
        <p:txBody>
          <a:bodyPr/>
          <a:lstStyle/>
          <a:p>
            <a:r>
              <a:rPr lang="nl-NL" dirty="0"/>
              <a:t>Een dag op MPS de Zonnebloem</a:t>
            </a:r>
          </a:p>
        </p:txBody>
      </p:sp>
      <p:pic>
        <p:nvPicPr>
          <p:cNvPr id="4" name="Afbeelding 3" descr="Afbeelding met buitenshuis, persoon, kleding, gras&#10;&#10;Automatisch gegenereerde beschrijving">
            <a:extLst>
              <a:ext uri="{FF2B5EF4-FFF2-40B4-BE49-F238E27FC236}">
                <a16:creationId xmlns:a16="http://schemas.microsoft.com/office/drawing/2014/main" id="{94AD51A1-4212-DF4C-5915-4FF9BADD8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90032" cy="6858000"/>
          </a:xfrm>
          <a:prstGeom prst="rect">
            <a:avLst/>
          </a:prstGeom>
        </p:spPr>
      </p:pic>
      <p:sp>
        <p:nvSpPr>
          <p:cNvPr id="6" name="Hart 5">
            <a:extLst>
              <a:ext uri="{FF2B5EF4-FFF2-40B4-BE49-F238E27FC236}">
                <a16:creationId xmlns:a16="http://schemas.microsoft.com/office/drawing/2014/main" id="{C6A6C0A9-3F4E-E7B1-6A39-9D06F5274168}"/>
              </a:ext>
            </a:extLst>
          </p:cNvPr>
          <p:cNvSpPr/>
          <p:nvPr/>
        </p:nvSpPr>
        <p:spPr>
          <a:xfrm>
            <a:off x="6165984" y="2334645"/>
            <a:ext cx="303396" cy="249382"/>
          </a:xfrm>
          <a:prstGeom prst="hear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38853A1D-A386-571E-CF70-61E3A0268916}"/>
              </a:ext>
            </a:extLst>
          </p:cNvPr>
          <p:cNvCxnSpPr>
            <a:cxnSpLocks/>
          </p:cNvCxnSpPr>
          <p:nvPr/>
        </p:nvCxnSpPr>
        <p:spPr>
          <a:xfrm>
            <a:off x="6340542" y="4772523"/>
            <a:ext cx="6918" cy="52005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2972F129-6B46-5420-4974-D2561386C2AC}"/>
              </a:ext>
            </a:extLst>
          </p:cNvPr>
          <p:cNvSpPr txBox="1"/>
          <p:nvPr/>
        </p:nvSpPr>
        <p:spPr>
          <a:xfrm>
            <a:off x="6601970" y="2305447"/>
            <a:ext cx="7901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07.30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93CFBB4-4497-9647-E16C-6BBA6EF158D7}"/>
              </a:ext>
            </a:extLst>
          </p:cNvPr>
          <p:cNvSpPr txBox="1"/>
          <p:nvPr/>
        </p:nvSpPr>
        <p:spPr>
          <a:xfrm>
            <a:off x="6598552" y="2874546"/>
            <a:ext cx="7901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08.00</a:t>
            </a:r>
          </a:p>
        </p:txBody>
      </p:sp>
      <p:sp>
        <p:nvSpPr>
          <p:cNvPr id="11" name="Hart 10">
            <a:extLst>
              <a:ext uri="{FF2B5EF4-FFF2-40B4-BE49-F238E27FC236}">
                <a16:creationId xmlns:a16="http://schemas.microsoft.com/office/drawing/2014/main" id="{29122585-9042-5DBC-DD48-9D18EBEE8A7D}"/>
              </a:ext>
            </a:extLst>
          </p:cNvPr>
          <p:cNvSpPr/>
          <p:nvPr/>
        </p:nvSpPr>
        <p:spPr>
          <a:xfrm>
            <a:off x="6172902" y="2903743"/>
            <a:ext cx="303396" cy="249382"/>
          </a:xfrm>
          <a:prstGeom prst="hear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A385660-A3EA-3F05-102B-14763C4235A5}"/>
              </a:ext>
            </a:extLst>
          </p:cNvPr>
          <p:cNvSpPr txBox="1"/>
          <p:nvPr/>
        </p:nvSpPr>
        <p:spPr>
          <a:xfrm>
            <a:off x="6606874" y="3443918"/>
            <a:ext cx="79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11.30</a:t>
            </a:r>
            <a:br>
              <a:rPr lang="nl-NL" sz="20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2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- 12.30</a:t>
            </a:r>
          </a:p>
        </p:txBody>
      </p:sp>
      <p:sp>
        <p:nvSpPr>
          <p:cNvPr id="20" name="Hart 19">
            <a:extLst>
              <a:ext uri="{FF2B5EF4-FFF2-40B4-BE49-F238E27FC236}">
                <a16:creationId xmlns:a16="http://schemas.microsoft.com/office/drawing/2014/main" id="{E8AB3171-4835-6CD9-44EE-643AD1E0C8F8}"/>
              </a:ext>
            </a:extLst>
          </p:cNvPr>
          <p:cNvSpPr/>
          <p:nvPr/>
        </p:nvSpPr>
        <p:spPr>
          <a:xfrm>
            <a:off x="6181224" y="3473115"/>
            <a:ext cx="303396" cy="249382"/>
          </a:xfrm>
          <a:prstGeom prst="hear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Hart 22">
            <a:extLst>
              <a:ext uri="{FF2B5EF4-FFF2-40B4-BE49-F238E27FC236}">
                <a16:creationId xmlns:a16="http://schemas.microsoft.com/office/drawing/2014/main" id="{157B1365-DE54-26BD-065A-76A17D1FE026}"/>
              </a:ext>
            </a:extLst>
          </p:cNvPr>
          <p:cNvSpPr/>
          <p:nvPr/>
        </p:nvSpPr>
        <p:spPr>
          <a:xfrm>
            <a:off x="6188142" y="4086925"/>
            <a:ext cx="303396" cy="249382"/>
          </a:xfrm>
          <a:prstGeom prst="hear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Hart 24">
            <a:extLst>
              <a:ext uri="{FF2B5EF4-FFF2-40B4-BE49-F238E27FC236}">
                <a16:creationId xmlns:a16="http://schemas.microsoft.com/office/drawing/2014/main" id="{9959EBB2-7B1E-C6FB-FAF4-E580EC521960}"/>
              </a:ext>
            </a:extLst>
          </p:cNvPr>
          <p:cNvSpPr/>
          <p:nvPr/>
        </p:nvSpPr>
        <p:spPr>
          <a:xfrm>
            <a:off x="6188142" y="4632155"/>
            <a:ext cx="303396" cy="249382"/>
          </a:xfrm>
          <a:prstGeom prst="hear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C615A409-A0F5-ABE0-A95F-DF72E81948EF}"/>
              </a:ext>
            </a:extLst>
          </p:cNvPr>
          <p:cNvSpPr txBox="1"/>
          <p:nvPr/>
        </p:nvSpPr>
        <p:spPr>
          <a:xfrm>
            <a:off x="6598551" y="4610577"/>
            <a:ext cx="7901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17.15</a:t>
            </a:r>
          </a:p>
        </p:txBody>
      </p:sp>
      <p:sp>
        <p:nvSpPr>
          <p:cNvPr id="28" name="Hart 27">
            <a:extLst>
              <a:ext uri="{FF2B5EF4-FFF2-40B4-BE49-F238E27FC236}">
                <a16:creationId xmlns:a16="http://schemas.microsoft.com/office/drawing/2014/main" id="{D2E2368C-2E65-36B3-FC5C-9F1786E41753}"/>
              </a:ext>
            </a:extLst>
          </p:cNvPr>
          <p:cNvSpPr/>
          <p:nvPr/>
        </p:nvSpPr>
        <p:spPr>
          <a:xfrm>
            <a:off x="6195762" y="5216930"/>
            <a:ext cx="303396" cy="249382"/>
          </a:xfrm>
          <a:prstGeom prst="hear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07912CB5-EAF9-D38B-950A-937545393428}"/>
              </a:ext>
            </a:extLst>
          </p:cNvPr>
          <p:cNvSpPr txBox="1"/>
          <p:nvPr/>
        </p:nvSpPr>
        <p:spPr>
          <a:xfrm>
            <a:off x="6606171" y="5195352"/>
            <a:ext cx="7901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18.30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9F6839C2-D82C-A2D4-D183-155DE0737BC3}"/>
              </a:ext>
            </a:extLst>
          </p:cNvPr>
          <p:cNvSpPr txBox="1"/>
          <p:nvPr/>
        </p:nvSpPr>
        <p:spPr>
          <a:xfrm>
            <a:off x="7726507" y="2279396"/>
            <a:ext cx="39475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ontbijt met alle vrijwilligers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2BD6C9FD-8F68-8A22-29DB-B40EECD01CD0}"/>
              </a:ext>
            </a:extLst>
          </p:cNvPr>
          <p:cNvSpPr txBox="1"/>
          <p:nvPr/>
        </p:nvSpPr>
        <p:spPr>
          <a:xfrm>
            <a:off x="7726507" y="2890220"/>
            <a:ext cx="39475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en-US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werkzaamheden</a:t>
            </a:r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C857EB9B-4CFE-0CB3-967D-B73BCB69828E}"/>
              </a:ext>
            </a:extLst>
          </p:cNvPr>
          <p:cNvSpPr txBox="1"/>
          <p:nvPr/>
        </p:nvSpPr>
        <p:spPr>
          <a:xfrm>
            <a:off x="7726507" y="3392119"/>
            <a:ext cx="39475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nl-NL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unchbuffet</a:t>
            </a:r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346ACA93-84C1-6481-A2F3-90DB34D0C349}"/>
              </a:ext>
            </a:extLst>
          </p:cNvPr>
          <p:cNvSpPr txBox="1"/>
          <p:nvPr/>
        </p:nvSpPr>
        <p:spPr>
          <a:xfrm>
            <a:off x="7726507" y="4026928"/>
            <a:ext cx="39475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passagieren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1AC210E9-1C53-20F5-DA1E-AD1446A0DB16}"/>
              </a:ext>
            </a:extLst>
          </p:cNvPr>
          <p:cNvSpPr txBox="1"/>
          <p:nvPr/>
        </p:nvSpPr>
        <p:spPr>
          <a:xfrm>
            <a:off x="7726507" y="4610577"/>
            <a:ext cx="44516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vooreten (restaurant, afwas en nachtdienst)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F1647A62-56AC-1BD8-E966-B9EF3BA25CD6}"/>
              </a:ext>
            </a:extLst>
          </p:cNvPr>
          <p:cNvSpPr txBox="1"/>
          <p:nvPr/>
        </p:nvSpPr>
        <p:spPr>
          <a:xfrm>
            <a:off x="7693241" y="5195352"/>
            <a:ext cx="39475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diner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796CADE-6A15-8251-F5E2-B33548E7B65B}"/>
              </a:ext>
            </a:extLst>
          </p:cNvPr>
          <p:cNvSpPr txBox="1"/>
          <p:nvPr/>
        </p:nvSpPr>
        <p:spPr>
          <a:xfrm>
            <a:off x="6588216" y="4035955"/>
            <a:ext cx="7901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13.30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EC74C65-6ADE-AAB8-81FC-A2410868987E}"/>
              </a:ext>
            </a:extLst>
          </p:cNvPr>
          <p:cNvSpPr txBox="1"/>
          <p:nvPr/>
        </p:nvSpPr>
        <p:spPr>
          <a:xfrm>
            <a:off x="7726507" y="5854051"/>
            <a:ext cx="39475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variërend avondprogramma</a:t>
            </a:r>
          </a:p>
        </p:txBody>
      </p:sp>
    </p:spTree>
    <p:extLst>
      <p:ext uri="{BB962C8B-B14F-4D97-AF65-F5344CB8AC3E}">
        <p14:creationId xmlns:p14="http://schemas.microsoft.com/office/powerpoint/2010/main" val="666949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33F02-DE04-2107-0C5F-C7739FA3A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CC4A832B-A369-76F4-A1AD-8CBCAEBBC971}"/>
              </a:ext>
            </a:extLst>
          </p:cNvPr>
          <p:cNvCxnSpPr>
            <a:cxnSpLocks/>
          </p:cNvCxnSpPr>
          <p:nvPr/>
        </p:nvCxnSpPr>
        <p:spPr>
          <a:xfrm>
            <a:off x="6332922" y="3642518"/>
            <a:ext cx="6918" cy="52005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7177886F-FC58-CC40-E417-6915CF7F91DF}"/>
              </a:ext>
            </a:extLst>
          </p:cNvPr>
          <p:cNvCxnSpPr>
            <a:cxnSpLocks/>
          </p:cNvCxnSpPr>
          <p:nvPr/>
        </p:nvCxnSpPr>
        <p:spPr>
          <a:xfrm>
            <a:off x="6326004" y="3028708"/>
            <a:ext cx="6918" cy="52005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ECD0A098-9561-F8A1-37EE-768C2BA1BFFA}"/>
              </a:ext>
            </a:extLst>
          </p:cNvPr>
          <p:cNvCxnSpPr>
            <a:cxnSpLocks/>
          </p:cNvCxnSpPr>
          <p:nvPr/>
        </p:nvCxnSpPr>
        <p:spPr>
          <a:xfrm>
            <a:off x="6317682" y="2459336"/>
            <a:ext cx="6918" cy="52005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2">
            <a:extLst>
              <a:ext uri="{FF2B5EF4-FFF2-40B4-BE49-F238E27FC236}">
                <a16:creationId xmlns:a16="http://schemas.microsoft.com/office/drawing/2014/main" id="{F614FADA-6DD9-D28E-F2B4-228EDEF27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1284" y="891709"/>
            <a:ext cx="7291425" cy="828963"/>
          </a:xfrm>
        </p:spPr>
        <p:txBody>
          <a:bodyPr/>
          <a:lstStyle/>
          <a:p>
            <a:r>
              <a:rPr lang="nl-NL" dirty="0"/>
              <a:t>Zaterdag op MPS de Zonnebloem</a:t>
            </a:r>
          </a:p>
        </p:txBody>
      </p:sp>
      <p:pic>
        <p:nvPicPr>
          <p:cNvPr id="4" name="Afbeelding 3" descr="Afbeelding met buitenshuis, persoon, kleding, gras&#10;&#10;Automatisch gegenereerde beschrijving">
            <a:extLst>
              <a:ext uri="{FF2B5EF4-FFF2-40B4-BE49-F238E27FC236}">
                <a16:creationId xmlns:a16="http://schemas.microsoft.com/office/drawing/2014/main" id="{2C3290DD-F769-3DA6-4348-8E3074499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90032" cy="6858000"/>
          </a:xfrm>
          <a:prstGeom prst="rect">
            <a:avLst/>
          </a:prstGeom>
        </p:spPr>
      </p:pic>
      <p:sp>
        <p:nvSpPr>
          <p:cNvPr id="6" name="Hart 5">
            <a:extLst>
              <a:ext uri="{FF2B5EF4-FFF2-40B4-BE49-F238E27FC236}">
                <a16:creationId xmlns:a16="http://schemas.microsoft.com/office/drawing/2014/main" id="{C57C1133-F518-7C7D-A175-2053DDF68E2A}"/>
              </a:ext>
            </a:extLst>
          </p:cNvPr>
          <p:cNvSpPr/>
          <p:nvPr/>
        </p:nvSpPr>
        <p:spPr>
          <a:xfrm>
            <a:off x="6165984" y="2334645"/>
            <a:ext cx="303396" cy="249382"/>
          </a:xfrm>
          <a:prstGeom prst="hear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D7242E9-4B7B-5440-C82D-D9D228E11188}"/>
              </a:ext>
            </a:extLst>
          </p:cNvPr>
          <p:cNvSpPr txBox="1"/>
          <p:nvPr/>
        </p:nvSpPr>
        <p:spPr>
          <a:xfrm>
            <a:off x="6601970" y="2305447"/>
            <a:ext cx="7901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07.00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A49CF79-604B-3FC2-9244-75F05C1D800F}"/>
              </a:ext>
            </a:extLst>
          </p:cNvPr>
          <p:cNvSpPr txBox="1"/>
          <p:nvPr/>
        </p:nvSpPr>
        <p:spPr>
          <a:xfrm>
            <a:off x="6598552" y="2874546"/>
            <a:ext cx="7901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07.30</a:t>
            </a:r>
          </a:p>
        </p:txBody>
      </p:sp>
      <p:sp>
        <p:nvSpPr>
          <p:cNvPr id="11" name="Hart 10">
            <a:extLst>
              <a:ext uri="{FF2B5EF4-FFF2-40B4-BE49-F238E27FC236}">
                <a16:creationId xmlns:a16="http://schemas.microsoft.com/office/drawing/2014/main" id="{D31018A9-A4A7-18C1-6E2B-847110E003E8}"/>
              </a:ext>
            </a:extLst>
          </p:cNvPr>
          <p:cNvSpPr/>
          <p:nvPr/>
        </p:nvSpPr>
        <p:spPr>
          <a:xfrm>
            <a:off x="6172902" y="2903743"/>
            <a:ext cx="303396" cy="249382"/>
          </a:xfrm>
          <a:prstGeom prst="hear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211492D3-6A41-F58F-F341-98FCC5E5DE5E}"/>
              </a:ext>
            </a:extLst>
          </p:cNvPr>
          <p:cNvSpPr txBox="1"/>
          <p:nvPr/>
        </p:nvSpPr>
        <p:spPr>
          <a:xfrm>
            <a:off x="6606874" y="3443918"/>
            <a:ext cx="7901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09.30</a:t>
            </a:r>
            <a:endParaRPr lang="nl-NL" sz="12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art 19">
            <a:extLst>
              <a:ext uri="{FF2B5EF4-FFF2-40B4-BE49-F238E27FC236}">
                <a16:creationId xmlns:a16="http://schemas.microsoft.com/office/drawing/2014/main" id="{90582EA6-67DE-F67F-DE1B-9A8856E40DB1}"/>
              </a:ext>
            </a:extLst>
          </p:cNvPr>
          <p:cNvSpPr/>
          <p:nvPr/>
        </p:nvSpPr>
        <p:spPr>
          <a:xfrm>
            <a:off x="6181224" y="3473115"/>
            <a:ext cx="303396" cy="249382"/>
          </a:xfrm>
          <a:prstGeom prst="hear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Hart 22">
            <a:extLst>
              <a:ext uri="{FF2B5EF4-FFF2-40B4-BE49-F238E27FC236}">
                <a16:creationId xmlns:a16="http://schemas.microsoft.com/office/drawing/2014/main" id="{1AC6532E-BD56-2F13-0775-9E54461DE80D}"/>
              </a:ext>
            </a:extLst>
          </p:cNvPr>
          <p:cNvSpPr/>
          <p:nvPr/>
        </p:nvSpPr>
        <p:spPr>
          <a:xfrm>
            <a:off x="6188142" y="4086925"/>
            <a:ext cx="303396" cy="249382"/>
          </a:xfrm>
          <a:prstGeom prst="hear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95AD7840-0210-66D6-0845-7395EA796A37}"/>
              </a:ext>
            </a:extLst>
          </p:cNvPr>
          <p:cNvSpPr txBox="1"/>
          <p:nvPr/>
        </p:nvSpPr>
        <p:spPr>
          <a:xfrm>
            <a:off x="7726507" y="2279396"/>
            <a:ext cx="39475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ontbijt met alle vrijwilligers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2D2354A5-7269-98D6-90E7-CE800C74B2A2}"/>
              </a:ext>
            </a:extLst>
          </p:cNvPr>
          <p:cNvSpPr txBox="1"/>
          <p:nvPr/>
        </p:nvSpPr>
        <p:spPr>
          <a:xfrm>
            <a:off x="7726507" y="2890220"/>
            <a:ext cx="39475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en-US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werkzaamheden</a:t>
            </a:r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9570B9CC-8CA0-3962-30BE-EEDCBE1A6C47}"/>
              </a:ext>
            </a:extLst>
          </p:cNvPr>
          <p:cNvSpPr txBox="1"/>
          <p:nvPr/>
        </p:nvSpPr>
        <p:spPr>
          <a:xfrm>
            <a:off x="7726507" y="3446549"/>
            <a:ext cx="39475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uitschepen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3EC2D3AE-4289-6496-01B7-0C0510226B76}"/>
              </a:ext>
            </a:extLst>
          </p:cNvPr>
          <p:cNvSpPr txBox="1"/>
          <p:nvPr/>
        </p:nvSpPr>
        <p:spPr>
          <a:xfrm>
            <a:off x="7726507" y="4048700"/>
            <a:ext cx="39475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Gezamenlijke afsluiting in salon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405DDA8-1672-AD47-8554-A7A5EBA66FE2}"/>
              </a:ext>
            </a:extLst>
          </p:cNvPr>
          <p:cNvSpPr txBox="1"/>
          <p:nvPr/>
        </p:nvSpPr>
        <p:spPr>
          <a:xfrm>
            <a:off x="6588216" y="4035955"/>
            <a:ext cx="113137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nl-NL" sz="20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/- 11.00</a:t>
            </a:r>
          </a:p>
        </p:txBody>
      </p:sp>
    </p:spTree>
    <p:extLst>
      <p:ext uri="{BB962C8B-B14F-4D97-AF65-F5344CB8AC3E}">
        <p14:creationId xmlns:p14="http://schemas.microsoft.com/office/powerpoint/2010/main" val="3397360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CD11A87-C735-CBF1-B40D-E41B418165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EB38C9D-04ED-AAC4-6460-46FC657E7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4DB5551-3E76-2ECF-6689-1C4481D66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728" y="1663533"/>
            <a:ext cx="8675156" cy="3379234"/>
          </a:xfrm>
        </p:spPr>
        <p:txBody>
          <a:bodyPr/>
          <a:lstStyle/>
          <a:p>
            <a:pPr marL="285750" indent="-285750">
              <a:buBlip>
                <a:blip r:embed="rId2"/>
              </a:buBlip>
            </a:pPr>
            <a:r>
              <a:rPr lang="nl-NL" alt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Presentatie</a:t>
            </a:r>
          </a:p>
          <a:p>
            <a:pPr marL="285750" indent="-285750">
              <a:buBlip>
                <a:blip r:embed="rId2"/>
              </a:buBlip>
            </a:pPr>
            <a:r>
              <a:rPr lang="nl-NL" alt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Rondleiding over het schip</a:t>
            </a:r>
          </a:p>
          <a:p>
            <a:pPr marL="285750" indent="-285750">
              <a:buBlip>
                <a:blip r:embed="rId2"/>
              </a:buBlip>
            </a:pPr>
            <a:r>
              <a:rPr lang="nl-NL" alt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Voorbeeldcases</a:t>
            </a:r>
          </a:p>
          <a:p>
            <a:pPr marL="285750" indent="-285750">
              <a:buBlip>
                <a:blip r:embed="rId2"/>
              </a:buBlip>
            </a:pPr>
            <a:r>
              <a:rPr lang="nl-NL" alt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Afsluiting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5187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98FA556-F78C-B357-FE28-E9517F5C2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Tijd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voor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rondleiding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12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6794A57-0F8C-34E1-E887-C82230F3E1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Rechthoek: afgeronde hoeken 2">
            <a:hlinkClick r:id="rId3"/>
            <a:extLst>
              <a:ext uri="{FF2B5EF4-FFF2-40B4-BE49-F238E27FC236}">
                <a16:creationId xmlns:a16="http://schemas.microsoft.com/office/drawing/2014/main" id="{69EA691E-6FF6-913D-E9AF-361B55389E51}"/>
              </a:ext>
            </a:extLst>
          </p:cNvPr>
          <p:cNvSpPr/>
          <p:nvPr/>
        </p:nvSpPr>
        <p:spPr>
          <a:xfrm>
            <a:off x="7364185" y="2873828"/>
            <a:ext cx="2960915" cy="15457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Gelijkbenige driehoek 3">
            <a:extLst>
              <a:ext uri="{FF2B5EF4-FFF2-40B4-BE49-F238E27FC236}">
                <a16:creationId xmlns:a16="http://schemas.microsoft.com/office/drawing/2014/main" id="{1AA1196B-6323-E288-A263-770ED223AF8F}"/>
              </a:ext>
            </a:extLst>
          </p:cNvPr>
          <p:cNvSpPr/>
          <p:nvPr/>
        </p:nvSpPr>
        <p:spPr>
          <a:xfrm rot="5400000">
            <a:off x="8588828" y="3309256"/>
            <a:ext cx="685798" cy="674915"/>
          </a:xfrm>
          <a:prstGeom prst="triangl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26271E69-A4D7-70A8-411F-60F8FD4D182F}"/>
              </a:ext>
            </a:extLst>
          </p:cNvPr>
          <p:cNvSpPr txBox="1">
            <a:spLocks/>
          </p:cNvSpPr>
          <p:nvPr/>
        </p:nvSpPr>
        <p:spPr>
          <a:xfrm>
            <a:off x="1279073" y="2510356"/>
            <a:ext cx="5470070" cy="26754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Introductievideo</a:t>
            </a:r>
            <a:r>
              <a:rPr lang="en-US" b="1" dirty="0"/>
              <a:t> </a:t>
            </a:r>
          </a:p>
          <a:p>
            <a:r>
              <a:rPr lang="en-US" b="1" dirty="0"/>
              <a:t>MPS de Zonnebloem</a:t>
            </a:r>
            <a:endParaRPr lang="nl-NL" b="1" dirty="0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76C4E5DF-B817-182B-4EA1-4BEE35E1249C}"/>
              </a:ext>
            </a:extLst>
          </p:cNvPr>
          <p:cNvSpPr txBox="1">
            <a:spLocks/>
          </p:cNvSpPr>
          <p:nvPr/>
        </p:nvSpPr>
        <p:spPr>
          <a:xfrm>
            <a:off x="7144249" y="4532372"/>
            <a:ext cx="3643494" cy="3008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000" i="1" dirty="0"/>
              <a:t>https://vimeo.com/manage/videos/1018302449/0469215567</a:t>
            </a:r>
          </a:p>
        </p:txBody>
      </p:sp>
    </p:spTree>
    <p:extLst>
      <p:ext uri="{BB962C8B-B14F-4D97-AF65-F5344CB8AC3E}">
        <p14:creationId xmlns:p14="http://schemas.microsoft.com/office/powerpoint/2010/main" val="1037714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C1FACD73-F164-3A42-82BC-4AA3C7B80CAA}"/>
              </a:ext>
            </a:extLst>
          </p:cNvPr>
          <p:cNvSpPr txBox="1"/>
          <p:nvPr/>
        </p:nvSpPr>
        <p:spPr>
          <a:xfrm>
            <a:off x="6108833" y="1583872"/>
            <a:ext cx="4883663" cy="2400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 kan zoveel meer dan je denkt! </a:t>
            </a:r>
          </a:p>
          <a:p>
            <a:endParaRPr lang="nl-NL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42 vaarweken</a:t>
            </a:r>
            <a:endParaRPr lang="nl-NL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vrijwilligers</a:t>
            </a: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 gasten	</a:t>
            </a: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Mensen met een lichamelijke beperking</a:t>
            </a:r>
            <a:b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CFD967A2-000C-4B34-3A40-A292F60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1284" y="580422"/>
            <a:ext cx="7291425" cy="828963"/>
          </a:xfrm>
        </p:spPr>
        <p:txBody>
          <a:bodyPr/>
          <a:lstStyle/>
          <a:p>
            <a:r>
              <a:rPr lang="nl-NL" dirty="0"/>
              <a:t>MPS de Zonnebloem</a:t>
            </a:r>
          </a:p>
        </p:txBody>
      </p:sp>
      <p:pic>
        <p:nvPicPr>
          <p:cNvPr id="4" name="Afbeelding 3" descr="Afbeelding met buitenshuis, persoon, kleding, gras&#10;&#10;Automatisch gegenereerde beschrijving">
            <a:extLst>
              <a:ext uri="{FF2B5EF4-FFF2-40B4-BE49-F238E27FC236}">
                <a16:creationId xmlns:a16="http://schemas.microsoft.com/office/drawing/2014/main" id="{FB0B892E-30A3-EE79-6462-64C7FA026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90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0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DFF82882-E12B-AF81-5B94-F9735845791F}"/>
              </a:ext>
            </a:extLst>
          </p:cNvPr>
          <p:cNvCxnSpPr/>
          <p:nvPr/>
        </p:nvCxnSpPr>
        <p:spPr>
          <a:xfrm>
            <a:off x="1449421" y="3438728"/>
            <a:ext cx="876462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68F3BFE-88B7-D6C7-79AD-B70AAF802C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FCE981-F85D-BABB-0730-1DF6FEB9D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Functies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boord</a:t>
            </a:r>
            <a:r>
              <a:rPr lang="en-US" dirty="0"/>
              <a:t> - </a:t>
            </a:r>
            <a:r>
              <a:rPr lang="en-US" dirty="0" err="1"/>
              <a:t>binnendienst</a:t>
            </a:r>
            <a:endParaRPr lang="nl-NL" dirty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2CD2AF9-D6D7-7CC7-2A0B-20AF45AF4120}"/>
              </a:ext>
            </a:extLst>
          </p:cNvPr>
          <p:cNvSpPr/>
          <p:nvPr/>
        </p:nvSpPr>
        <p:spPr>
          <a:xfrm>
            <a:off x="1186774" y="3112851"/>
            <a:ext cx="2188723" cy="63229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EE2872A8-73F5-DA5A-D9F8-E4DE1CC16F0F}"/>
              </a:ext>
            </a:extLst>
          </p:cNvPr>
          <p:cNvSpPr/>
          <p:nvPr/>
        </p:nvSpPr>
        <p:spPr>
          <a:xfrm>
            <a:off x="3741906" y="3112851"/>
            <a:ext cx="2188723" cy="63229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99A3A0BD-F173-874F-F198-545E2C410584}"/>
              </a:ext>
            </a:extLst>
          </p:cNvPr>
          <p:cNvSpPr/>
          <p:nvPr/>
        </p:nvSpPr>
        <p:spPr>
          <a:xfrm>
            <a:off x="6297038" y="3112851"/>
            <a:ext cx="2188723" cy="63229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E949215A-B60A-A3AB-42E3-D303A4507F11}"/>
              </a:ext>
            </a:extLst>
          </p:cNvPr>
          <p:cNvSpPr/>
          <p:nvPr/>
        </p:nvSpPr>
        <p:spPr>
          <a:xfrm>
            <a:off x="8852170" y="3112851"/>
            <a:ext cx="2188723" cy="63229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6595E64A-04CB-5025-3BC2-6A283717B52C}"/>
              </a:ext>
            </a:extLst>
          </p:cNvPr>
          <p:cNvSpPr txBox="1">
            <a:spLocks/>
          </p:cNvSpPr>
          <p:nvPr/>
        </p:nvSpPr>
        <p:spPr>
          <a:xfrm>
            <a:off x="1287771" y="3269992"/>
            <a:ext cx="1986728" cy="3569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Zorgcoördinator</a:t>
            </a:r>
          </a:p>
          <a:p>
            <a:pPr algn="ctr"/>
            <a:endParaRPr lang="nl-NL" dirty="0"/>
          </a:p>
        </p:txBody>
      </p:sp>
      <p:sp>
        <p:nvSpPr>
          <p:cNvPr id="12" name="Tijdelijke aanduiding voor tekst 4">
            <a:extLst>
              <a:ext uri="{FF2B5EF4-FFF2-40B4-BE49-F238E27FC236}">
                <a16:creationId xmlns:a16="http://schemas.microsoft.com/office/drawing/2014/main" id="{43DEC910-5291-364C-C96F-5A26830F769F}"/>
              </a:ext>
            </a:extLst>
          </p:cNvPr>
          <p:cNvSpPr txBox="1">
            <a:spLocks/>
          </p:cNvSpPr>
          <p:nvPr/>
        </p:nvSpPr>
        <p:spPr>
          <a:xfrm>
            <a:off x="3842903" y="3269992"/>
            <a:ext cx="1986728" cy="3569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Reiscoördinator</a:t>
            </a:r>
          </a:p>
          <a:p>
            <a:pPr algn="ctr"/>
            <a:endParaRPr lang="nl-NL" dirty="0"/>
          </a:p>
        </p:txBody>
      </p:sp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01F234E2-5B36-5486-3802-88CD8A1B1F10}"/>
              </a:ext>
            </a:extLst>
          </p:cNvPr>
          <p:cNvSpPr txBox="1">
            <a:spLocks/>
          </p:cNvSpPr>
          <p:nvPr/>
        </p:nvSpPr>
        <p:spPr>
          <a:xfrm>
            <a:off x="6297037" y="3250536"/>
            <a:ext cx="2188723" cy="3569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Horecacoördinator</a:t>
            </a:r>
          </a:p>
          <a:p>
            <a:pPr algn="ctr"/>
            <a:endParaRPr lang="nl-NL" dirty="0"/>
          </a:p>
        </p:txBody>
      </p:sp>
      <p:sp>
        <p:nvSpPr>
          <p:cNvPr id="14" name="Tijdelijke aanduiding voor tekst 4">
            <a:extLst>
              <a:ext uri="{FF2B5EF4-FFF2-40B4-BE49-F238E27FC236}">
                <a16:creationId xmlns:a16="http://schemas.microsoft.com/office/drawing/2014/main" id="{1B979F8B-EE8E-F271-F6D9-7E7973FCCA03}"/>
              </a:ext>
            </a:extLst>
          </p:cNvPr>
          <p:cNvSpPr txBox="1">
            <a:spLocks/>
          </p:cNvSpPr>
          <p:nvPr/>
        </p:nvSpPr>
        <p:spPr>
          <a:xfrm>
            <a:off x="8953167" y="3255524"/>
            <a:ext cx="1986728" cy="3569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Chefs</a:t>
            </a:r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9365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7BD7E-8F82-ED5F-FB50-B10ED44C4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B77F5E6A-9A73-23B1-EB96-8520D1662B4C}"/>
              </a:ext>
            </a:extLst>
          </p:cNvPr>
          <p:cNvCxnSpPr>
            <a:cxnSpLocks/>
          </p:cNvCxnSpPr>
          <p:nvPr/>
        </p:nvCxnSpPr>
        <p:spPr>
          <a:xfrm flipH="1" flipV="1">
            <a:off x="4453168" y="5032879"/>
            <a:ext cx="1592094" cy="85603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803EDBE3-3D60-E3D7-1CDD-D05F22E6533E}"/>
              </a:ext>
            </a:extLst>
          </p:cNvPr>
          <p:cNvCxnSpPr>
            <a:cxnSpLocks/>
          </p:cNvCxnSpPr>
          <p:nvPr/>
        </p:nvCxnSpPr>
        <p:spPr>
          <a:xfrm flipH="1" flipV="1">
            <a:off x="6094378" y="4071792"/>
            <a:ext cx="1592094" cy="85603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1F09415D-46F9-3A94-3585-E284A4A1C0AA}"/>
              </a:ext>
            </a:extLst>
          </p:cNvPr>
          <p:cNvCxnSpPr>
            <a:cxnSpLocks/>
          </p:cNvCxnSpPr>
          <p:nvPr/>
        </p:nvCxnSpPr>
        <p:spPr>
          <a:xfrm flipV="1">
            <a:off x="6096000" y="5055525"/>
            <a:ext cx="1592094" cy="85603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3A85C015-E2BE-E435-AF6D-C163181248D1}"/>
              </a:ext>
            </a:extLst>
          </p:cNvPr>
          <p:cNvCxnSpPr>
            <a:cxnSpLocks/>
          </p:cNvCxnSpPr>
          <p:nvPr/>
        </p:nvCxnSpPr>
        <p:spPr>
          <a:xfrm flipV="1">
            <a:off x="4503906" y="4134255"/>
            <a:ext cx="1592094" cy="85603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39D5A6F2-3133-6070-5CEE-83C869A45119}"/>
              </a:ext>
            </a:extLst>
          </p:cNvPr>
          <p:cNvCxnSpPr>
            <a:cxnSpLocks/>
          </p:cNvCxnSpPr>
          <p:nvPr/>
        </p:nvCxnSpPr>
        <p:spPr>
          <a:xfrm flipV="1">
            <a:off x="6096000" y="2247089"/>
            <a:ext cx="0" cy="188716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0E9B4A8-AE80-B8EF-955B-37201DC41A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9E4E513-A4EB-98E1-5892-96F6EAA98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Functies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boord</a:t>
            </a:r>
            <a:r>
              <a:rPr lang="en-US" dirty="0"/>
              <a:t> - </a:t>
            </a:r>
            <a:r>
              <a:rPr lang="en-US" dirty="0" err="1"/>
              <a:t>buitendienst</a:t>
            </a:r>
            <a:endParaRPr lang="nl-NL" dirty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8BC0B0A0-1A42-4B7B-C048-EEB77D37ADF0}"/>
              </a:ext>
            </a:extLst>
          </p:cNvPr>
          <p:cNvSpPr/>
          <p:nvPr/>
        </p:nvSpPr>
        <p:spPr>
          <a:xfrm>
            <a:off x="5001639" y="1923083"/>
            <a:ext cx="2188723" cy="63229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3AD7FA64-8761-2F17-B26D-A8201C30991F}"/>
              </a:ext>
            </a:extLst>
          </p:cNvPr>
          <p:cNvSpPr/>
          <p:nvPr/>
        </p:nvSpPr>
        <p:spPr>
          <a:xfrm>
            <a:off x="5001639" y="2871051"/>
            <a:ext cx="2188723" cy="63229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76F7EF31-F4B9-93FB-A42E-04A73CDBCDE0}"/>
              </a:ext>
            </a:extLst>
          </p:cNvPr>
          <p:cNvSpPr/>
          <p:nvPr/>
        </p:nvSpPr>
        <p:spPr>
          <a:xfrm>
            <a:off x="5001640" y="3808007"/>
            <a:ext cx="2188723" cy="63229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64D797A2-681A-4336-967C-AF7598803556}"/>
              </a:ext>
            </a:extLst>
          </p:cNvPr>
          <p:cNvSpPr/>
          <p:nvPr/>
        </p:nvSpPr>
        <p:spPr>
          <a:xfrm>
            <a:off x="3411167" y="4684271"/>
            <a:ext cx="2188723" cy="63229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20F4CCF1-0A65-68D8-D739-F2CB7B449A01}"/>
              </a:ext>
            </a:extLst>
          </p:cNvPr>
          <p:cNvSpPr txBox="1">
            <a:spLocks/>
          </p:cNvSpPr>
          <p:nvPr/>
        </p:nvSpPr>
        <p:spPr>
          <a:xfrm>
            <a:off x="5001639" y="2080224"/>
            <a:ext cx="2188723" cy="3569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Kapitein-manager</a:t>
            </a:r>
          </a:p>
          <a:p>
            <a:pPr algn="ctr"/>
            <a:endParaRPr lang="nl-NL" dirty="0"/>
          </a:p>
        </p:txBody>
      </p:sp>
      <p:sp>
        <p:nvSpPr>
          <p:cNvPr id="12" name="Tijdelijke aanduiding voor tekst 4">
            <a:extLst>
              <a:ext uri="{FF2B5EF4-FFF2-40B4-BE49-F238E27FC236}">
                <a16:creationId xmlns:a16="http://schemas.microsoft.com/office/drawing/2014/main" id="{421EB27B-4C5B-DA60-DDE7-9932CE4DF8D4}"/>
              </a:ext>
            </a:extLst>
          </p:cNvPr>
          <p:cNvSpPr txBox="1">
            <a:spLocks/>
          </p:cNvSpPr>
          <p:nvPr/>
        </p:nvSpPr>
        <p:spPr>
          <a:xfrm>
            <a:off x="5102636" y="3028192"/>
            <a:ext cx="1986728" cy="3569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Kapitein</a:t>
            </a:r>
          </a:p>
          <a:p>
            <a:pPr algn="ctr"/>
            <a:endParaRPr lang="nl-NL" dirty="0"/>
          </a:p>
        </p:txBody>
      </p:sp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52B74DF0-0442-1AD5-C27A-C472C5D33269}"/>
              </a:ext>
            </a:extLst>
          </p:cNvPr>
          <p:cNvSpPr txBox="1">
            <a:spLocks/>
          </p:cNvSpPr>
          <p:nvPr/>
        </p:nvSpPr>
        <p:spPr>
          <a:xfrm>
            <a:off x="5001639" y="3945692"/>
            <a:ext cx="2188723" cy="3569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altLang="nl-NL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alt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kapitein</a:t>
            </a:r>
          </a:p>
          <a:p>
            <a:pPr algn="ctr"/>
            <a:endParaRPr lang="nl-NL" dirty="0"/>
          </a:p>
        </p:txBody>
      </p:sp>
      <p:sp>
        <p:nvSpPr>
          <p:cNvPr id="14" name="Tijdelijke aanduiding voor tekst 4">
            <a:extLst>
              <a:ext uri="{FF2B5EF4-FFF2-40B4-BE49-F238E27FC236}">
                <a16:creationId xmlns:a16="http://schemas.microsoft.com/office/drawing/2014/main" id="{BD00DBCF-3EBB-D2CD-B1E3-7972D4473FDF}"/>
              </a:ext>
            </a:extLst>
          </p:cNvPr>
          <p:cNvSpPr txBox="1">
            <a:spLocks/>
          </p:cNvSpPr>
          <p:nvPr/>
        </p:nvSpPr>
        <p:spPr>
          <a:xfrm>
            <a:off x="3512164" y="4826944"/>
            <a:ext cx="1986728" cy="3569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Stuurman</a:t>
            </a:r>
          </a:p>
          <a:p>
            <a:pPr algn="ctr"/>
            <a:endParaRPr lang="nl-NL" dirty="0"/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E2A173D9-15E5-0E15-10E9-E00A4B932BD6}"/>
              </a:ext>
            </a:extLst>
          </p:cNvPr>
          <p:cNvSpPr/>
          <p:nvPr/>
        </p:nvSpPr>
        <p:spPr>
          <a:xfrm>
            <a:off x="6592111" y="4684271"/>
            <a:ext cx="2188723" cy="63229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75BF818-B910-2C8B-D9D4-B95840B31FA8}"/>
              </a:ext>
            </a:extLst>
          </p:cNvPr>
          <p:cNvSpPr txBox="1">
            <a:spLocks/>
          </p:cNvSpPr>
          <p:nvPr/>
        </p:nvSpPr>
        <p:spPr>
          <a:xfrm>
            <a:off x="6693108" y="4826944"/>
            <a:ext cx="1986728" cy="3569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Machinist</a:t>
            </a:r>
          </a:p>
          <a:p>
            <a:pPr algn="ctr"/>
            <a:endParaRPr lang="nl-NL" dirty="0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AA5B900D-D240-A71B-69EE-D7D301FEC922}"/>
              </a:ext>
            </a:extLst>
          </p:cNvPr>
          <p:cNvSpPr/>
          <p:nvPr/>
        </p:nvSpPr>
        <p:spPr>
          <a:xfrm>
            <a:off x="5001639" y="5560535"/>
            <a:ext cx="2188723" cy="63229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ijdelijke aanduiding voor tekst 4">
            <a:extLst>
              <a:ext uri="{FF2B5EF4-FFF2-40B4-BE49-F238E27FC236}">
                <a16:creationId xmlns:a16="http://schemas.microsoft.com/office/drawing/2014/main" id="{F1E0846C-4682-9E46-003E-685C6C7FED61}"/>
              </a:ext>
            </a:extLst>
          </p:cNvPr>
          <p:cNvSpPr txBox="1">
            <a:spLocks/>
          </p:cNvSpPr>
          <p:nvPr/>
        </p:nvSpPr>
        <p:spPr>
          <a:xfrm>
            <a:off x="5102636" y="5703208"/>
            <a:ext cx="1986728" cy="3569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Matrozen</a:t>
            </a:r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9830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A7773-9896-1173-8EB3-254952893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0D6976FF-8F75-79E5-D3CC-DFFB3E7A2447}"/>
              </a:ext>
            </a:extLst>
          </p:cNvPr>
          <p:cNvSpPr txBox="1"/>
          <p:nvPr/>
        </p:nvSpPr>
        <p:spPr>
          <a:xfrm>
            <a:off x="6108833" y="1904886"/>
            <a:ext cx="4883663" cy="24160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nl-NL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Staf: Hoofd Vakantie, Hoofd Facilitair, Hoofd Verpleging en arts</a:t>
            </a:r>
            <a:b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05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sz="2000" dirty="0">
              <a:solidFill>
                <a:schemeClr val="accent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Algemeen vrijwilligers</a:t>
            </a:r>
            <a:br>
              <a:rPr lang="nl-NL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Zorgvrijwilligers</a:t>
            </a:r>
            <a:b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E402DDD7-5992-6D3B-0589-C66A200F1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1284" y="891709"/>
            <a:ext cx="7291425" cy="828963"/>
          </a:xfrm>
        </p:spPr>
        <p:txBody>
          <a:bodyPr/>
          <a:lstStyle/>
          <a:p>
            <a:r>
              <a:rPr lang="nl-NL" dirty="0"/>
              <a:t>Functies aan boord - </a:t>
            </a:r>
            <a:br>
              <a:rPr lang="nl-NL" dirty="0"/>
            </a:br>
            <a:r>
              <a:rPr lang="nl-NL" dirty="0"/>
              <a:t>vrijwilligers</a:t>
            </a:r>
          </a:p>
        </p:txBody>
      </p:sp>
      <p:pic>
        <p:nvPicPr>
          <p:cNvPr id="4" name="Afbeelding 3" descr="Afbeelding met buitenshuis, persoon, kleding, gras&#10;&#10;Automatisch gegenereerde beschrijving">
            <a:extLst>
              <a:ext uri="{FF2B5EF4-FFF2-40B4-BE49-F238E27FC236}">
                <a16:creationId xmlns:a16="http://schemas.microsoft.com/office/drawing/2014/main" id="{BDAB2678-4487-C279-AD63-2134BD4D8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90032" cy="6858000"/>
          </a:xfrm>
          <a:prstGeom prst="rect">
            <a:avLst/>
          </a:prstGeom>
        </p:spPr>
      </p:pic>
      <p:pic>
        <p:nvPicPr>
          <p:cNvPr id="5" name="Afbeelding 4" descr="Afbeelding met hemel, kleding, persoon, rolstoel&#10;&#10;Automatisch gegenereerde beschrijving">
            <a:extLst>
              <a:ext uri="{FF2B5EF4-FFF2-40B4-BE49-F238E27FC236}">
                <a16:creationId xmlns:a16="http://schemas.microsoft.com/office/drawing/2014/main" id="{BEF2242F-41D7-4C3B-509F-5EC4C155A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90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32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634F1-8871-5A92-69F3-2376DD4F0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A12B5305-B7C8-CD97-FCE0-7F849951C9BD}"/>
              </a:ext>
            </a:extLst>
          </p:cNvPr>
          <p:cNvSpPr txBox="1"/>
          <p:nvPr/>
        </p:nvSpPr>
        <p:spPr>
          <a:xfrm>
            <a:off x="6108833" y="1904886"/>
            <a:ext cx="4883663" cy="39395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nl-NL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Restaurant				</a:t>
            </a: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Omloop</a:t>
            </a: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Afwas</a:t>
            </a: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Receptie</a:t>
            </a: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Boordwacht</a:t>
            </a: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Koffiecorner</a:t>
            </a: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Bar</a:t>
            </a:r>
          </a:p>
          <a:p>
            <a:endParaRPr lang="nl-NL" sz="2000" dirty="0">
              <a:solidFill>
                <a:schemeClr val="accent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Kapper</a:t>
            </a: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Fysiotherapeut</a:t>
            </a:r>
            <a:b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F3DEE1A1-38FF-8D9C-5D1B-3C6FB460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1284" y="891709"/>
            <a:ext cx="7291425" cy="828963"/>
          </a:xfrm>
        </p:spPr>
        <p:txBody>
          <a:bodyPr/>
          <a:lstStyle/>
          <a:p>
            <a:r>
              <a:rPr lang="nl-NL" dirty="0"/>
              <a:t>Functies aan boord - </a:t>
            </a:r>
            <a:br>
              <a:rPr lang="nl-NL" dirty="0"/>
            </a:br>
            <a:r>
              <a:rPr lang="nl-NL" dirty="0"/>
              <a:t>algemeen vrijwilliger</a:t>
            </a:r>
          </a:p>
        </p:txBody>
      </p:sp>
      <p:pic>
        <p:nvPicPr>
          <p:cNvPr id="4" name="Afbeelding 3" descr="Afbeelding met buitenshuis, persoon, kleding, gras&#10;&#10;Automatisch gegenereerde beschrijving">
            <a:extLst>
              <a:ext uri="{FF2B5EF4-FFF2-40B4-BE49-F238E27FC236}">
                <a16:creationId xmlns:a16="http://schemas.microsoft.com/office/drawing/2014/main" id="{A08AF42D-5DF3-2C4F-C516-B5D863252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90032" cy="6858000"/>
          </a:xfrm>
          <a:prstGeom prst="rect">
            <a:avLst/>
          </a:prstGeom>
        </p:spPr>
      </p:pic>
      <p:pic>
        <p:nvPicPr>
          <p:cNvPr id="5" name="Afbeelding 4" descr="Afbeelding met hemel, kleding, persoon, rolstoel&#10;&#10;Automatisch gegenereerde beschrijving">
            <a:extLst>
              <a:ext uri="{FF2B5EF4-FFF2-40B4-BE49-F238E27FC236}">
                <a16:creationId xmlns:a16="http://schemas.microsoft.com/office/drawing/2014/main" id="{E014BE9E-0B5D-14AA-FEC5-9A7479FE9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90032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845441A-C8EB-123F-26F0-0F281ADCC1D9}"/>
              </a:ext>
            </a:extLst>
          </p:cNvPr>
          <p:cNvSpPr txBox="1"/>
          <p:nvPr/>
        </p:nvSpPr>
        <p:spPr>
          <a:xfrm>
            <a:off x="6108833" y="5736252"/>
            <a:ext cx="4883663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op: je geeft alleen je </a:t>
            </a:r>
            <a:r>
              <a:rPr lang="nl-NL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voorkeur</a:t>
            </a:r>
            <a:r>
              <a:rPr lang="nl-NL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door!</a:t>
            </a:r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5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37A452-1FDC-6BF8-FB15-EB7652079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Algemeen</a:t>
            </a:r>
            <a:r>
              <a:rPr lang="en-US" dirty="0"/>
              <a:t> </a:t>
            </a:r>
            <a:r>
              <a:rPr lang="en-US" dirty="0" err="1"/>
              <a:t>vrijwilliger</a:t>
            </a:r>
            <a:r>
              <a:rPr lang="en-US" dirty="0"/>
              <a:t> in…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4A11A1-CA9F-8AB7-0FD9-CAAA275DE6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903787"/>
            <a:ext cx="5897286" cy="361618"/>
          </a:xfrm>
        </p:spPr>
        <p:txBody>
          <a:bodyPr/>
          <a:lstStyle/>
          <a:p>
            <a:r>
              <a:rPr lang="en-US" dirty="0"/>
              <a:t>Het restaurant</a:t>
            </a: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D047B20-B2F3-B62B-615A-6DC52AC64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ADDB4E-F81D-98B1-B3A3-E9E5C8D5847F}"/>
              </a:ext>
            </a:extLst>
          </p:cNvPr>
          <p:cNvSpPr txBox="1"/>
          <p:nvPr/>
        </p:nvSpPr>
        <p:spPr>
          <a:xfrm>
            <a:off x="6096000" y="2220977"/>
            <a:ext cx="4883663" cy="272382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endParaRPr lang="nl-NL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effectLst/>
                <a:latin typeface="Arial"/>
                <a:cs typeface="Arial"/>
              </a:rPr>
              <a:t>In een team van </a:t>
            </a:r>
            <a:r>
              <a:rPr lang="nl-NL" sz="2000" dirty="0">
                <a:solidFill>
                  <a:schemeClr val="accent5"/>
                </a:solidFill>
                <a:latin typeface="Arial"/>
                <a:cs typeface="Arial"/>
              </a:rPr>
              <a:t>12</a:t>
            </a:r>
            <a:r>
              <a:rPr lang="nl-NL" sz="2000" dirty="0">
                <a:solidFill>
                  <a:schemeClr val="accent5"/>
                </a:solidFill>
                <a:effectLst/>
                <a:latin typeface="Arial"/>
                <a:cs typeface="Arial"/>
              </a:rPr>
              <a:t> vrijwilligers (inclusief omloop)</a:t>
            </a:r>
            <a:br>
              <a:rPr lang="nl-NL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050" dirty="0">
                <a:solidFill>
                  <a:schemeClr val="accent5"/>
                </a:solidFill>
                <a:effectLst/>
                <a:latin typeface="Arial"/>
                <a:cs typeface="Arial"/>
              </a:rPr>
              <a:t> </a:t>
            </a:r>
            <a:endParaRPr lang="nl-NL" sz="2000" dirty="0">
              <a:solidFill>
                <a:schemeClr val="accent5"/>
              </a:solidFill>
              <a:effectLst/>
              <a:latin typeface="Arial"/>
              <a:cs typeface="Arial"/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Ontbijt / lunch / diner</a:t>
            </a:r>
          </a:p>
          <a:p>
            <a:br>
              <a:rPr lang="nl-NL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nl-N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 descr="Afbeelding met persoon, kleding, Fastfood, voedsel&#10;&#10;Automatisch gegenereerde beschrijving">
            <a:extLst>
              <a:ext uri="{FF2B5EF4-FFF2-40B4-BE49-F238E27FC236}">
                <a16:creationId xmlns:a16="http://schemas.microsoft.com/office/drawing/2014/main" id="{D3BFFFB7-E2B2-782A-7290-D0EA2E2B9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61" y="1166622"/>
            <a:ext cx="4944138" cy="48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9670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De Zonnebloem">
      <a:dk1>
        <a:sysClr val="windowText" lastClr="000000"/>
      </a:dk1>
      <a:lt1>
        <a:sysClr val="window" lastClr="FFFFFF"/>
      </a:lt1>
      <a:dk2>
        <a:srgbClr val="F05A22"/>
      </a:dk2>
      <a:lt2>
        <a:srgbClr val="E7E6E6"/>
      </a:lt2>
      <a:accent1>
        <a:srgbClr val="FECB00"/>
      </a:accent1>
      <a:accent2>
        <a:srgbClr val="F5851F"/>
      </a:accent2>
      <a:accent3>
        <a:srgbClr val="009344"/>
      </a:accent3>
      <a:accent4>
        <a:srgbClr val="20C3F3"/>
      </a:accent4>
      <a:accent5>
        <a:srgbClr val="62574A"/>
      </a:accent5>
      <a:accent6>
        <a:srgbClr val="61BB46"/>
      </a:accent6>
      <a:hlink>
        <a:srgbClr val="0563C1"/>
      </a:hlink>
      <a:folHlink>
        <a:srgbClr val="20C3F3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78C6CF56-218D-4A7C-97AA-4CCF085C860D}" vid="{2781FF36-A2AB-4E50-93BE-6BBBE8E5CCE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37F9924BF14E40A05BE56F592970EE" ma:contentTypeVersion="2" ma:contentTypeDescription="Een nieuw document maken." ma:contentTypeScope="" ma:versionID="190871f71d4746aa96b61937c15b1df9">
  <xsd:schema xmlns:xsd="http://www.w3.org/2001/XMLSchema" xmlns:xs="http://www.w3.org/2001/XMLSchema" xmlns:p="http://schemas.microsoft.com/office/2006/metadata/properties" xmlns:ns2="25aaa325-145f-43fe-9723-05492952143f" targetNamespace="http://schemas.microsoft.com/office/2006/metadata/properties" ma:root="true" ma:fieldsID="08c29f5265eb616e0663f36a9a6e2844" ns2:_="">
    <xsd:import namespace="25aaa325-145f-43fe-9723-0549295214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aaa325-145f-43fe-9723-0549295214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BDA560-A7B0-40FF-9299-3B1F322D0E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aaa325-145f-43fe-9723-0549295214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DE1AFD-5DAF-411A-AD33-7FB09A6B08E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5473A1A-DCF8-4DE0-98F0-D7F8E04BFE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ZBL 16_9 presentatie</Template>
  <TotalTime>1449</TotalTime>
  <Words>411</Words>
  <Application>Microsoft Office PowerPoint</Application>
  <PresentationFormat>Breedbeeld</PresentationFormat>
  <Paragraphs>143</Paragraphs>
  <Slides>20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1" baseType="lpstr">
      <vt:lpstr>Kantoorthema</vt:lpstr>
      <vt:lpstr>Introductiedag Algemeen Vrijwilligers</vt:lpstr>
      <vt:lpstr>Programma</vt:lpstr>
      <vt:lpstr>PowerPoint-presentatie</vt:lpstr>
      <vt:lpstr>MPS de Zonnebloem</vt:lpstr>
      <vt:lpstr>Functies aan boord - binnendienst</vt:lpstr>
      <vt:lpstr>Functies aan boord - buitendienst</vt:lpstr>
      <vt:lpstr>Functies aan boord -  vrijwilligers</vt:lpstr>
      <vt:lpstr>Functies aan boord -  algemeen vrijwilliger</vt:lpstr>
      <vt:lpstr>Algemeen vrijwilliger in…</vt:lpstr>
      <vt:lpstr>Algemeen vrijwilliger in…</vt:lpstr>
      <vt:lpstr>Algemeen vrijwilliger in…</vt:lpstr>
      <vt:lpstr>Algemeen vrijwilliger in…</vt:lpstr>
      <vt:lpstr>Algemeen vrijwilliger in…</vt:lpstr>
      <vt:lpstr>Algemeen vrijwilliger in…</vt:lpstr>
      <vt:lpstr>Algemeen vrijwilliger in…</vt:lpstr>
      <vt:lpstr>Staf = het aanspreekpunt</vt:lpstr>
      <vt:lpstr>Maandag op MPS de Zonnebloem</vt:lpstr>
      <vt:lpstr>Een dag op MPS de Zonnebloem</vt:lpstr>
      <vt:lpstr>Zaterdag op MPS de Zonnebloem</vt:lpstr>
      <vt:lpstr>Tijd voor de rondleiding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Yentl Kleinschmidt</dc:creator>
  <cp:lastModifiedBy>Yentl Kleinschmidt</cp:lastModifiedBy>
  <cp:revision>4</cp:revision>
  <dcterms:created xsi:type="dcterms:W3CDTF">2025-02-11T13:26:27Z</dcterms:created>
  <dcterms:modified xsi:type="dcterms:W3CDTF">2025-04-03T14:00:00Z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0x0101009837F9924BF14E40A05BE56F592970EE</vt:lpwstr>
  </property>
</Properties>
</file>